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1" r:id="rId3"/>
    <p:sldId id="272" r:id="rId4"/>
    <p:sldId id="295" r:id="rId5"/>
    <p:sldId id="296" r:id="rId6"/>
    <p:sldId id="258" r:id="rId7"/>
    <p:sldId id="259" r:id="rId8"/>
    <p:sldId id="270" r:id="rId9"/>
    <p:sldId id="287" r:id="rId10"/>
    <p:sldId id="288" r:id="rId11"/>
    <p:sldId id="267" r:id="rId12"/>
    <p:sldId id="289" r:id="rId13"/>
    <p:sldId id="290" r:id="rId14"/>
    <p:sldId id="292" r:id="rId15"/>
    <p:sldId id="294" r:id="rId16"/>
    <p:sldId id="297" r:id="rId17"/>
  </p:sldIdLst>
  <p:sldSz cx="9144000" cy="5143500" type="screen16x9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Playfair Display" charset="0"/>
      <p:regular r:id="rId23"/>
      <p:bold r:id="rId24"/>
      <p:italic r:id="rId25"/>
      <p:boldItalic r:id="rId26"/>
    </p:embeddedFont>
    <p:embeddedFont>
      <p:font typeface="Playfair Display Regular" charset="0"/>
      <p:regular r:id="rId27"/>
      <p:bold r:id="rId28"/>
      <p:italic r:id="rId29"/>
      <p:boldItalic r:id="rId30"/>
    </p:embeddedFont>
    <p:embeddedFont>
      <p:font typeface="Inria Serif" charset="0"/>
      <p:regular r:id="rId31"/>
      <p:bold r:id="rId32"/>
      <p:italic r:id="rId33"/>
      <p:boldItalic r:id="rId34"/>
    </p:embeddedFont>
    <p:embeddedFont>
      <p:font typeface="Inria Serif Light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enge" initials="C" lastIdx="1" clrIdx="0">
    <p:extLst>
      <p:ext uri="{19B8F6BF-5375-455C-9EA6-DF929625EA0E}">
        <p15:presenceInfo xmlns="" xmlns:p15="http://schemas.microsoft.com/office/powerpoint/2012/main" userId="Csen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9FB3DD-D8E1-4AEF-9162-91837FCED2AA}">
  <a:tblStyle styleId="{AC9FB3DD-D8E1-4AEF-9162-91837FCED2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9" d="100"/>
          <a:sy n="109" d="100"/>
        </p:scale>
        <p:origin x="-8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54309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249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018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977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977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977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97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37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2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018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977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018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977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583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0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02900" y="1361354"/>
            <a:ext cx="3724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27900" y="-1675"/>
            <a:ext cx="916200" cy="91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702900" y="1233658"/>
            <a:ext cx="4746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2900" y="2787333"/>
            <a:ext cx="4746000" cy="2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928400" y="916150"/>
            <a:ext cx="2299500" cy="331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8227900" y="4227300"/>
            <a:ext cx="916200" cy="91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2307300" y="0"/>
            <a:ext cx="6836700" cy="46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67825" y="3875252"/>
            <a:ext cx="1767300" cy="85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8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▪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702900" y="1361354"/>
            <a:ext cx="3724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</a:t>
            </a:r>
            <a:r>
              <a:rPr lang="hu-HU" dirty="0" smtClean="0"/>
              <a:t>áss a jövőbe</a:t>
            </a:r>
            <a:endParaRPr dirty="0"/>
          </a:p>
        </p:txBody>
      </p:sp>
      <p:grpSp>
        <p:nvGrpSpPr>
          <p:cNvPr id="67" name="Google Shape;67;p13"/>
          <p:cNvGrpSpPr/>
          <p:nvPr/>
        </p:nvGrpSpPr>
        <p:grpSpPr>
          <a:xfrm>
            <a:off x="8659685" y="341772"/>
            <a:ext cx="115421" cy="53232"/>
            <a:chOff x="1247825" y="5001950"/>
            <a:chExt cx="443300" cy="428675"/>
          </a:xfrm>
          <a:solidFill>
            <a:schemeClr val="accent2"/>
          </a:solidFill>
        </p:grpSpPr>
        <p:sp>
          <p:nvSpPr>
            <p:cNvPr id="68" name="Google Shape;68;p13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grp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grp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grp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grp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grp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grp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17" y="2671281"/>
            <a:ext cx="522317" cy="330176"/>
          </a:xfrm>
          <a:prstGeom prst="rect">
            <a:avLst/>
          </a:prstGeom>
        </p:spPr>
      </p:pic>
      <p:grpSp>
        <p:nvGrpSpPr>
          <p:cNvPr id="12" name="Google Shape;717;p38"/>
          <p:cNvGrpSpPr/>
          <p:nvPr/>
        </p:nvGrpSpPr>
        <p:grpSpPr>
          <a:xfrm>
            <a:off x="8370168" y="200837"/>
            <a:ext cx="625340" cy="528628"/>
            <a:chOff x="6649150" y="309350"/>
            <a:chExt cx="395800" cy="395800"/>
          </a:xfrm>
        </p:grpSpPr>
        <p:sp>
          <p:nvSpPr>
            <p:cNvPr id="13" name="Google Shape;718;p38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19;p38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20;p38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21;p38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22;p38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3;p38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24;p38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25;p38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6;p38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27;p38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28;p38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29;p38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30;p38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31;p38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32;p38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33;p38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34;p38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35;p38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36;p38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37;p38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38;p38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39;p38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40;p38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99" y="1337781"/>
            <a:ext cx="4000500" cy="2667000"/>
          </a:xfrm>
          <a:prstGeom prst="rect">
            <a:avLst/>
          </a:prstGeom>
        </p:spPr>
      </p:pic>
      <p:sp>
        <p:nvSpPr>
          <p:cNvPr id="36" name="Google Shape;308;p29"/>
          <p:cNvSpPr txBox="1">
            <a:spLocks/>
          </p:cNvSpPr>
          <p:nvPr/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mtClean="0">
                <a:solidFill>
                  <a:schemeClr val="bg1"/>
                </a:solidFill>
              </a:rPr>
              <a:pPr algn="ctr"/>
              <a:t>1</a:t>
            </a:fld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H="1">
            <a:off x="4881234" y="2707234"/>
            <a:ext cx="2286918" cy="65003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-349320" y="523982"/>
            <a:ext cx="2704466" cy="4163818"/>
          </a:xfrm>
        </p:spPr>
        <p:txBody>
          <a:bodyPr/>
          <a:lstStyle/>
          <a:p>
            <a:r>
              <a:rPr lang="hu-HU" sz="2400" dirty="0" smtClean="0"/>
              <a:t>3. Az udvarra fák ültetése</a:t>
            </a:r>
          </a:p>
          <a:p>
            <a:endParaRPr lang="hu-HU" sz="2400" dirty="0" smtClean="0"/>
          </a:p>
          <a:p>
            <a:r>
              <a:rPr lang="en-US" dirty="0" smtClean="0"/>
              <a:t>-</a:t>
            </a:r>
            <a:r>
              <a:rPr lang="hu-HU" dirty="0" smtClean="0"/>
              <a:t> </a:t>
            </a:r>
            <a:r>
              <a:rPr lang="hu-HU" sz="1600" dirty="0" smtClean="0"/>
              <a:t>minden évfolyamnak lesz legalább két fája, amit gondozniuk kell</a:t>
            </a:r>
            <a:endParaRPr lang="hu-HU" sz="1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90" y="1232899"/>
            <a:ext cx="4813006" cy="320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6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7432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4. </a:t>
            </a:r>
            <a:r>
              <a:rPr lang="en-US" dirty="0" err="1" smtClean="0"/>
              <a:t>Karbantart</a:t>
            </a:r>
            <a:r>
              <a:rPr lang="hu-HU" dirty="0" smtClean="0"/>
              <a:t>ás</a:t>
            </a:r>
            <a:endParaRPr dirty="0"/>
          </a:p>
        </p:txBody>
      </p:sp>
      <p:sp>
        <p:nvSpPr>
          <p:cNvPr id="216" name="Google Shape;216;p24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cxnSp>
        <p:nvCxnSpPr>
          <p:cNvPr id="217" name="Google Shape;217;p24"/>
          <p:cNvCxnSpPr>
            <a:stCxn id="218" idx="6"/>
            <a:endCxn id="219" idx="2"/>
          </p:cNvCxnSpPr>
          <p:nvPr/>
        </p:nvCxnSpPr>
        <p:spPr>
          <a:xfrm>
            <a:off x="4147375" y="300100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0" name="Google Shape;220;p24"/>
          <p:cNvCxnSpPr>
            <a:stCxn id="218" idx="6"/>
            <a:endCxn id="221" idx="2"/>
          </p:cNvCxnSpPr>
          <p:nvPr/>
        </p:nvCxnSpPr>
        <p:spPr>
          <a:xfrm rot="10800000" flipH="1">
            <a:off x="4147375" y="206500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p24"/>
          <p:cNvCxnSpPr>
            <a:stCxn id="223" idx="3"/>
            <a:endCxn id="224" idx="2"/>
          </p:cNvCxnSpPr>
          <p:nvPr/>
        </p:nvCxnSpPr>
        <p:spPr>
          <a:xfrm rot="10800000" flipH="1">
            <a:off x="6205900" y="16078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" name="Google Shape;225;p24"/>
          <p:cNvCxnSpPr>
            <a:stCxn id="223" idx="3"/>
            <a:endCxn id="226" idx="2"/>
          </p:cNvCxnSpPr>
          <p:nvPr/>
        </p:nvCxnSpPr>
        <p:spPr>
          <a:xfrm>
            <a:off x="6205900" y="2065000"/>
            <a:ext cx="586200" cy="442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p24"/>
          <p:cNvCxnSpPr>
            <a:stCxn id="228" idx="3"/>
            <a:endCxn id="229" idx="2"/>
          </p:cNvCxnSpPr>
          <p:nvPr/>
        </p:nvCxnSpPr>
        <p:spPr>
          <a:xfrm rot="10800000" flipH="1">
            <a:off x="6205900" y="34798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0" name="Google Shape;230;p24"/>
          <p:cNvCxnSpPr>
            <a:stCxn id="228" idx="3"/>
            <a:endCxn id="231" idx="2"/>
          </p:cNvCxnSpPr>
          <p:nvPr/>
        </p:nvCxnSpPr>
        <p:spPr>
          <a:xfrm>
            <a:off x="6205900" y="39370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32" name="Google Shape;232;p24"/>
          <p:cNvGrpSpPr/>
          <p:nvPr/>
        </p:nvGrpSpPr>
        <p:grpSpPr>
          <a:xfrm>
            <a:off x="6792100" y="1448200"/>
            <a:ext cx="1356300" cy="319200"/>
            <a:chOff x="5592550" y="1018950"/>
            <a:chExt cx="1356300" cy="319200"/>
          </a:xfrm>
        </p:grpSpPr>
        <p:sp>
          <p:nvSpPr>
            <p:cNvPr id="233" name="Google Shape;233;p24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100" dirty="0" smtClean="0">
                  <a:solidFill>
                    <a:schemeClr val="dk1"/>
                  </a:solidFill>
                  <a:latin typeface="Inria Serif Light"/>
                  <a:ea typeface="Inria Serif Light"/>
                  <a:cs typeface="Inria Serif Light"/>
                  <a:sym typeface="Inria Serif Light"/>
                </a:rPr>
                <a:t>Meszelések, rongált dolgok rendbe hozása</a:t>
              </a:r>
              <a:endParaRPr sz="1100" dirty="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endParaRPr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endParaRPr>
            </a:p>
          </p:txBody>
        </p:sp>
      </p:grpSp>
      <p:grpSp>
        <p:nvGrpSpPr>
          <p:cNvPr id="234" name="Google Shape;234;p24"/>
          <p:cNvGrpSpPr/>
          <p:nvPr/>
        </p:nvGrpSpPr>
        <p:grpSpPr>
          <a:xfrm>
            <a:off x="4849600" y="1905400"/>
            <a:ext cx="1356300" cy="319200"/>
            <a:chOff x="3650050" y="1476150"/>
            <a:chExt cx="1356300" cy="319200"/>
          </a:xfrm>
        </p:grpSpPr>
        <p:sp>
          <p:nvSpPr>
            <p:cNvPr id="223" name="Google Shape;223;p24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100" dirty="0" smtClean="0">
                  <a:solidFill>
                    <a:schemeClr val="dk1"/>
                  </a:solidFill>
                  <a:latin typeface="Inria Serif Light"/>
                  <a:ea typeface="Inria Serif Light"/>
                  <a:cs typeface="Inria Serif Light"/>
                  <a:sym typeface="Inria Serif Light"/>
                </a:rPr>
                <a:t>Újítások</a:t>
              </a:r>
              <a:endParaRPr sz="1100" dirty="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endParaRPr>
            </a:p>
          </p:txBody>
        </p:sp>
      </p:grpSp>
      <p:grpSp>
        <p:nvGrpSpPr>
          <p:cNvPr id="235" name="Google Shape;235;p24"/>
          <p:cNvGrpSpPr/>
          <p:nvPr/>
        </p:nvGrpSpPr>
        <p:grpSpPr>
          <a:xfrm>
            <a:off x="2785100" y="2841400"/>
            <a:ext cx="1362275" cy="319200"/>
            <a:chOff x="1596750" y="2412150"/>
            <a:chExt cx="1362275" cy="319200"/>
          </a:xfrm>
        </p:grpSpPr>
        <p:sp>
          <p:nvSpPr>
            <p:cNvPr id="236" name="Google Shape;236;p24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100" dirty="0" smtClean="0">
                  <a:solidFill>
                    <a:schemeClr val="dk1"/>
                  </a:solidFill>
                  <a:latin typeface="Inria Serif Light"/>
                  <a:ea typeface="Inria Serif Light"/>
                  <a:cs typeface="Inria Serif Light"/>
                  <a:sym typeface="Inria Serif Light"/>
                </a:rPr>
                <a:t>Karbantartás</a:t>
              </a:r>
              <a:endParaRPr sz="1100" dirty="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endParaRPr>
            </a:p>
          </p:txBody>
        </p:sp>
      </p:grpSp>
      <p:grpSp>
        <p:nvGrpSpPr>
          <p:cNvPr id="237" name="Google Shape;237;p24"/>
          <p:cNvGrpSpPr/>
          <p:nvPr/>
        </p:nvGrpSpPr>
        <p:grpSpPr>
          <a:xfrm>
            <a:off x="4849600" y="3777400"/>
            <a:ext cx="1356300" cy="319200"/>
            <a:chOff x="3650050" y="3348150"/>
            <a:chExt cx="1356300" cy="319200"/>
          </a:xfrm>
        </p:grpSpPr>
        <p:sp>
          <p:nvSpPr>
            <p:cNvPr id="228" name="Google Shape;228;p24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100" dirty="0" smtClean="0">
                  <a:solidFill>
                    <a:schemeClr val="dk1"/>
                  </a:solidFill>
                  <a:latin typeface="Inria Serif Light"/>
                  <a:ea typeface="Inria Serif Light"/>
                  <a:cs typeface="Inria Serif Light"/>
                  <a:sym typeface="Inria Serif Light"/>
                </a:rPr>
                <a:t>Tisztántartás</a:t>
              </a:r>
              <a:endParaRPr sz="1100" dirty="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endParaRPr>
            </a:p>
          </p:txBody>
        </p:sp>
      </p:grpSp>
      <p:grpSp>
        <p:nvGrpSpPr>
          <p:cNvPr id="238" name="Google Shape;238;p24"/>
          <p:cNvGrpSpPr/>
          <p:nvPr/>
        </p:nvGrpSpPr>
        <p:grpSpPr>
          <a:xfrm>
            <a:off x="6792100" y="2362600"/>
            <a:ext cx="1356300" cy="319200"/>
            <a:chOff x="5592550" y="1933350"/>
            <a:chExt cx="1356300" cy="319200"/>
          </a:xfrm>
        </p:grpSpPr>
        <p:sp>
          <p:nvSpPr>
            <p:cNvPr id="239" name="Google Shape;239;p24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100" dirty="0" smtClean="0">
                  <a:solidFill>
                    <a:schemeClr val="dk1"/>
                  </a:solidFill>
                  <a:latin typeface="Inria Serif Light"/>
                  <a:ea typeface="Inria Serif Light"/>
                  <a:cs typeface="Inria Serif Light"/>
                  <a:sym typeface="Inria Serif Light"/>
                </a:rPr>
                <a:t>Modernizálás új technológiával</a:t>
              </a:r>
              <a:endParaRPr sz="1100" dirty="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endParaRPr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endParaRPr>
            </a:p>
          </p:txBody>
        </p:sp>
      </p:grpSp>
      <p:grpSp>
        <p:nvGrpSpPr>
          <p:cNvPr id="240" name="Google Shape;240;p24"/>
          <p:cNvGrpSpPr/>
          <p:nvPr/>
        </p:nvGrpSpPr>
        <p:grpSpPr>
          <a:xfrm>
            <a:off x="6792100" y="3320200"/>
            <a:ext cx="1356300" cy="319200"/>
            <a:chOff x="5592550" y="2890950"/>
            <a:chExt cx="1356300" cy="319200"/>
          </a:xfrm>
        </p:grpSpPr>
        <p:sp>
          <p:nvSpPr>
            <p:cNvPr id="241" name="Google Shape;241;p24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100" dirty="0" smtClean="0">
                  <a:solidFill>
                    <a:schemeClr val="dk1"/>
                  </a:solidFill>
                  <a:latin typeface="Inria Serif Light"/>
                  <a:ea typeface="Inria Serif Light"/>
                  <a:cs typeface="Inria Serif Light"/>
                  <a:sym typeface="Inria Serif Light"/>
                </a:rPr>
                <a:t>Vigyázni a tisztaságra</a:t>
              </a:r>
              <a:endParaRPr sz="1100" dirty="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endParaRPr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endParaRPr>
            </a:p>
          </p:txBody>
        </p:sp>
      </p:grpSp>
      <p:grpSp>
        <p:nvGrpSpPr>
          <p:cNvPr id="242" name="Google Shape;242;p24"/>
          <p:cNvGrpSpPr/>
          <p:nvPr/>
        </p:nvGrpSpPr>
        <p:grpSpPr>
          <a:xfrm>
            <a:off x="6792100" y="4234600"/>
            <a:ext cx="1356300" cy="319200"/>
            <a:chOff x="5592550" y="3805350"/>
            <a:chExt cx="1356300" cy="319200"/>
          </a:xfrm>
        </p:grpSpPr>
        <p:sp>
          <p:nvSpPr>
            <p:cNvPr id="243" name="Google Shape;243;p24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100" dirty="0" smtClean="0">
                  <a:solidFill>
                    <a:schemeClr val="dk1"/>
                  </a:solidFill>
                  <a:latin typeface="Inria Serif Light"/>
                  <a:ea typeface="Inria Serif Light"/>
                  <a:cs typeface="Inria Serif Light"/>
                  <a:sym typeface="Inria Serif Light"/>
                </a:rPr>
                <a:t>Növények ültetése, gondozása</a:t>
              </a:r>
              <a:endParaRPr sz="1100" dirty="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endParaRPr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endParaRPr>
            </a:p>
          </p:txBody>
        </p:sp>
      </p:grpSp>
      <p:grpSp>
        <p:nvGrpSpPr>
          <p:cNvPr id="59" name="Google Shape;1095;p39"/>
          <p:cNvGrpSpPr/>
          <p:nvPr/>
        </p:nvGrpSpPr>
        <p:grpSpPr>
          <a:xfrm>
            <a:off x="823771" y="3331859"/>
            <a:ext cx="826353" cy="764741"/>
            <a:chOff x="4764809" y="3184208"/>
            <a:chExt cx="717090" cy="719775"/>
          </a:xfrm>
        </p:grpSpPr>
        <p:sp>
          <p:nvSpPr>
            <p:cNvPr id="60" name="Google Shape;1096;p39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097;p39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098;p39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 amt="50000"/>
          </a:blip>
          <a:srcRect t="1630" b="2483"/>
          <a:stretch/>
        </p:blipFill>
        <p:spPr>
          <a:xfrm>
            <a:off x="5928950" y="918225"/>
            <a:ext cx="45719" cy="330887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6333537" y="1315063"/>
            <a:ext cx="1491300" cy="2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3</a:t>
            </a:r>
            <a:endParaRPr sz="9600" b="1" dirty="0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702900" y="1233658"/>
            <a:ext cx="4746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hu-HU" b="1" dirty="0"/>
              <a:t>Népszerűség</a:t>
            </a:r>
            <a:endParaRPr lang="en-US" dirty="0"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702900" y="2787333"/>
            <a:ext cx="4746000" cy="2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6" name="Google Shape;436;p38"/>
          <p:cNvSpPr/>
          <p:nvPr/>
        </p:nvSpPr>
        <p:spPr>
          <a:xfrm>
            <a:off x="702900" y="3480608"/>
            <a:ext cx="899755" cy="807838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8;p16"/>
          <p:cNvSpPr txBox="1">
            <a:spLocks/>
          </p:cNvSpPr>
          <p:nvPr/>
        </p:nvSpPr>
        <p:spPr>
          <a:xfrm>
            <a:off x="8688300" y="4722586"/>
            <a:ext cx="455700" cy="45570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mtClean="0">
                <a:solidFill>
                  <a:schemeClr val="bg1"/>
                </a:solidFill>
              </a:rPr>
              <a:pPr algn="ctr"/>
              <a:t>12</a:t>
            </a:fld>
            <a:endParaRPr lang="e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5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ctrTitle" idx="4294967295"/>
          </p:nvPr>
        </p:nvSpPr>
        <p:spPr>
          <a:xfrm>
            <a:off x="855300" y="958467"/>
            <a:ext cx="3195000" cy="11667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dirty="0" smtClean="0"/>
              <a:t>1. Iskolán kívüli tevékenységek</a:t>
            </a:r>
            <a:endParaRPr sz="30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9" t="97596"/>
          <a:stretch/>
        </p:blipFill>
        <p:spPr>
          <a:xfrm>
            <a:off x="3952596" y="2401677"/>
            <a:ext cx="45719" cy="55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5691" y="1985555"/>
            <a:ext cx="2490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Iskolán kívüli tevékenységek bevezetésével, az iskola népszerűbbé válhat. A sokféle kirándulás, és érdekes szakkör láttán sokkal több diáknak megtetszene az iskola, hiszen ki nem akarna részévé válni egy ilyen rendkívüli közösségnek?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77" y="560156"/>
            <a:ext cx="3552825" cy="2667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 b="10592"/>
          <a:stretch/>
        </p:blipFill>
        <p:spPr>
          <a:xfrm>
            <a:off x="4785242" y="2558265"/>
            <a:ext cx="3724275" cy="200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ctrTitle" idx="4294967295"/>
          </p:nvPr>
        </p:nvSpPr>
        <p:spPr>
          <a:xfrm>
            <a:off x="855300" y="958467"/>
            <a:ext cx="3195000" cy="11667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dirty="0" smtClean="0"/>
              <a:t>1. Iskolán kívüli tevékenységek</a:t>
            </a:r>
            <a:endParaRPr sz="30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9" t="97596"/>
          <a:stretch/>
        </p:blipFill>
        <p:spPr>
          <a:xfrm>
            <a:off x="3952596" y="2401677"/>
            <a:ext cx="45719" cy="55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0524" y="1948429"/>
            <a:ext cx="3378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hu-HU" dirty="0">
                <a:solidFill>
                  <a:schemeClr val="tx1"/>
                </a:solidFill>
              </a:rPr>
              <a:t>Szakkörök </a:t>
            </a:r>
            <a:r>
              <a:rPr lang="hu-HU" dirty="0" smtClean="0">
                <a:solidFill>
                  <a:schemeClr val="tx1"/>
                </a:solidFill>
              </a:rPr>
              <a:t>bevezetése</a:t>
            </a:r>
          </a:p>
          <a:p>
            <a:pPr marL="342900" lvl="8" indent="-3429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</a:rPr>
              <a:t>robotika</a:t>
            </a:r>
            <a:endParaRPr lang="hu-HU" dirty="0">
              <a:solidFill>
                <a:schemeClr val="tx1"/>
              </a:solidFill>
            </a:endParaRPr>
          </a:p>
          <a:p>
            <a:pPr marL="285750" lvl="8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hu-HU" dirty="0">
                <a:solidFill>
                  <a:schemeClr val="tx1"/>
                </a:solidFill>
              </a:rPr>
              <a:t>s</a:t>
            </a:r>
            <a:r>
              <a:rPr lang="hu-HU" dirty="0" smtClean="0">
                <a:solidFill>
                  <a:schemeClr val="tx1"/>
                </a:solidFill>
              </a:rPr>
              <a:t>zínjátszószakkör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</a:rPr>
              <a:t>Pályázatokon való részvétel</a:t>
            </a:r>
          </a:p>
          <a:p>
            <a:pPr marL="342900" lvl="1" indent="-3429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</a:rPr>
              <a:t>Testvériskolai kapcsolatok létrehozása (akár más országokban levő iskolákkal)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hu-HU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62" y="603141"/>
            <a:ext cx="1975220" cy="206813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99" y="2845942"/>
            <a:ext cx="3164683" cy="17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3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ctrTitle" idx="4294967295"/>
          </p:nvPr>
        </p:nvSpPr>
        <p:spPr>
          <a:xfrm>
            <a:off x="855300" y="958467"/>
            <a:ext cx="3195000" cy="11667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dirty="0" smtClean="0"/>
              <a:t>2. Diákok jobb kiképzése</a:t>
            </a:r>
            <a:endParaRPr sz="30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9" t="97596"/>
          <a:stretch/>
        </p:blipFill>
        <p:spPr>
          <a:xfrm>
            <a:off x="3952596" y="2401677"/>
            <a:ext cx="45719" cy="55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897" y="1985554"/>
            <a:ext cx="35686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Fontos, hogy a tanárok és diákok egyaránt tisztába legyenek, hogy melyik diáknak mi az erőssége. Hiszen olyan nincs, hogy egy diák semmiben se legyen jó.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Ennek alapján a diákokat versenyekre való beíratása, aminek köszönhetően az iskola </a:t>
            </a:r>
            <a:r>
              <a:rPr lang="hu-HU" dirty="0" err="1" smtClean="0">
                <a:solidFill>
                  <a:schemeClr val="tx1"/>
                </a:solidFill>
              </a:rPr>
              <a:t>jóhíréhez</a:t>
            </a:r>
            <a:r>
              <a:rPr lang="hu-HU" dirty="0" smtClean="0">
                <a:solidFill>
                  <a:schemeClr val="tx1"/>
                </a:solidFill>
              </a:rPr>
              <a:t> is hozzájárulnak.</a:t>
            </a:r>
          </a:p>
        </p:txBody>
      </p:sp>
      <p:grpSp>
        <p:nvGrpSpPr>
          <p:cNvPr id="6" name="Google Shape;494;p38"/>
          <p:cNvGrpSpPr/>
          <p:nvPr/>
        </p:nvGrpSpPr>
        <p:grpSpPr>
          <a:xfrm>
            <a:off x="4975057" y="955187"/>
            <a:ext cx="895666" cy="765825"/>
            <a:chOff x="5290150" y="1636700"/>
            <a:chExt cx="425025" cy="429875"/>
          </a:xfrm>
        </p:grpSpPr>
        <p:sp>
          <p:nvSpPr>
            <p:cNvPr id="7" name="Google Shape;495;p38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6;p38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10;p38"/>
          <p:cNvGrpSpPr/>
          <p:nvPr/>
        </p:nvGrpSpPr>
        <p:grpSpPr>
          <a:xfrm>
            <a:off x="7070277" y="1957365"/>
            <a:ext cx="901844" cy="888624"/>
            <a:chOff x="5292575" y="3681900"/>
            <a:chExt cx="420150" cy="373275"/>
          </a:xfrm>
        </p:grpSpPr>
        <p:sp>
          <p:nvSpPr>
            <p:cNvPr id="10" name="Google Shape;611;p38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2;p38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3;p38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4;p3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5;p38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6;p3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7;p38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497;p38"/>
          <p:cNvGrpSpPr/>
          <p:nvPr/>
        </p:nvGrpSpPr>
        <p:grpSpPr>
          <a:xfrm>
            <a:off x="5122875" y="3073449"/>
            <a:ext cx="1046520" cy="1028594"/>
            <a:chOff x="5961125" y="1623900"/>
            <a:chExt cx="427450" cy="448175"/>
          </a:xfrm>
        </p:grpSpPr>
        <p:sp>
          <p:nvSpPr>
            <p:cNvPr id="18" name="Google Shape;498;p3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99;p3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00;p3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01;p3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02;p3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03;p3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04;p3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238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283" y="1361354"/>
            <a:ext cx="6708094" cy="1159800"/>
          </a:xfrm>
        </p:spPr>
        <p:txBody>
          <a:bodyPr/>
          <a:lstStyle/>
          <a:p>
            <a:pPr algn="ctr"/>
            <a:r>
              <a:rPr lang="hu-HU" dirty="0" smtClean="0"/>
              <a:t>Köszönjük a figyelmet!</a:t>
            </a:r>
            <a:endParaRPr lang="en-US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4294967295"/>
          </p:nvPr>
        </p:nvSpPr>
        <p:spPr>
          <a:xfrm>
            <a:off x="8688388" y="4687888"/>
            <a:ext cx="455612" cy="4556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9" t="97596"/>
          <a:stretch/>
        </p:blipFill>
        <p:spPr>
          <a:xfrm>
            <a:off x="3952596" y="2401677"/>
            <a:ext cx="45719" cy="55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6" y="3971109"/>
            <a:ext cx="320475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 smtClean="0">
                <a:solidFill>
                  <a:schemeClr val="accent1"/>
                </a:solidFill>
              </a:rPr>
              <a:t>Készítette: Naschauer Karina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accent1"/>
                </a:solidFill>
              </a:rPr>
              <a:t>	</a:t>
            </a:r>
            <a:r>
              <a:rPr lang="hu-HU" dirty="0" smtClean="0">
                <a:solidFill>
                  <a:schemeClr val="accent1"/>
                </a:solidFill>
              </a:rPr>
              <a:t>Sisa Csenge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accent1"/>
                </a:solidFill>
              </a:rPr>
              <a:t>	</a:t>
            </a:r>
            <a:r>
              <a:rPr lang="hu-HU" dirty="0" smtClean="0">
                <a:solidFill>
                  <a:schemeClr val="accent1"/>
                </a:solidFill>
              </a:rPr>
              <a:t>Spier Alexandra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7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5700" y="165253"/>
            <a:ext cx="8220136" cy="3949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 év múlva a toppon</a:t>
            </a:r>
            <a:endParaRPr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2569029" y="801940"/>
            <a:ext cx="6305006" cy="42403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21640" lvl="1" indent="0">
              <a:spcBef>
                <a:spcPts val="0"/>
              </a:spcBef>
              <a:buNone/>
            </a:pPr>
            <a:r>
              <a:rPr lang="hu-HU" i="1" dirty="0" smtClean="0"/>
              <a:t>     A mi iskolánkról, a Csiky Gergely Főgimnáziumról elmondható, hogy egy jó iskola, ahol a diákok remek felkészítést kapnak későbbi tanulmányikhoz, munkahelyükhöz, az előttük álló élet rögös útjaiban jól helytálláshoz.</a:t>
            </a:r>
          </a:p>
          <a:p>
            <a:pPr marL="421640" lvl="1" indent="0">
              <a:spcBef>
                <a:spcPts val="0"/>
              </a:spcBef>
              <a:buNone/>
            </a:pPr>
            <a:r>
              <a:rPr lang="hu-HU" i="1" dirty="0"/>
              <a:t> </a:t>
            </a:r>
            <a:r>
              <a:rPr lang="hu-HU" i="1" dirty="0" smtClean="0"/>
              <a:t>   Itt mindenki egy összetartó közösség része lehet, ahol tanulás mellett szórakoztató, kreativitást igénylő, vagy akár tudását megmérettető programokon is részt vehet.</a:t>
            </a:r>
          </a:p>
          <a:p>
            <a:pPr marL="421640" lvl="1" indent="0">
              <a:spcBef>
                <a:spcPts val="0"/>
              </a:spcBef>
              <a:buNone/>
            </a:pPr>
            <a:r>
              <a:rPr lang="hu-HU" i="1" dirty="0"/>
              <a:t> </a:t>
            </a:r>
            <a:r>
              <a:rPr lang="hu-HU" i="1" dirty="0" smtClean="0"/>
              <a:t>  De mit tehetünk, hogy az iskola tovább fejlődjön, és 25 év múlva a leghíresebbek közé tartozzon?</a:t>
            </a:r>
          </a:p>
          <a:p>
            <a:pPr marL="32004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endParaRPr dirty="0"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pSp>
        <p:nvGrpSpPr>
          <p:cNvPr id="112" name="Google Shape;112;p18"/>
          <p:cNvGrpSpPr/>
          <p:nvPr/>
        </p:nvGrpSpPr>
        <p:grpSpPr>
          <a:xfrm>
            <a:off x="453014" y="3917228"/>
            <a:ext cx="794394" cy="768186"/>
            <a:chOff x="1247825" y="5001950"/>
            <a:chExt cx="443300" cy="428675"/>
          </a:xfrm>
        </p:grpSpPr>
        <p:sp>
          <p:nvSpPr>
            <p:cNvPr id="113" name="Google Shape;113;p18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924;p39"/>
          <p:cNvGrpSpPr/>
          <p:nvPr/>
        </p:nvGrpSpPr>
        <p:grpSpPr>
          <a:xfrm>
            <a:off x="218814" y="88189"/>
            <a:ext cx="904184" cy="943934"/>
            <a:chOff x="9901824" y="937343"/>
            <a:chExt cx="744273" cy="793950"/>
          </a:xfrm>
        </p:grpSpPr>
        <p:grpSp>
          <p:nvGrpSpPr>
            <p:cNvPr id="13" name="Google Shape;925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0" name="Google Shape;926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927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928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929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930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931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932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933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934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935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" name="Google Shape;936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37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38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39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40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41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29"/>
          <p:cNvGrpSpPr/>
          <p:nvPr/>
        </p:nvGrpSpPr>
        <p:grpSpPr>
          <a:xfrm>
            <a:off x="455607" y="3882978"/>
            <a:ext cx="704026" cy="802424"/>
            <a:chOff x="4630125" y="278900"/>
            <a:chExt cx="400675" cy="456675"/>
          </a:xfrm>
        </p:grpSpPr>
        <p:sp>
          <p:nvSpPr>
            <p:cNvPr id="303" name="Google Shape;303;p29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29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grpSp>
        <p:nvGrpSpPr>
          <p:cNvPr id="309" name="Google Shape;309;p29"/>
          <p:cNvGrpSpPr/>
          <p:nvPr/>
        </p:nvGrpSpPr>
        <p:grpSpPr>
          <a:xfrm>
            <a:off x="5430018" y="2034265"/>
            <a:ext cx="2360931" cy="2487594"/>
            <a:chOff x="5632317" y="1189775"/>
            <a:chExt cx="3305700" cy="3483050"/>
          </a:xfrm>
        </p:grpSpPr>
        <p:sp>
          <p:nvSpPr>
            <p:cNvPr id="310" name="Google Shape;310;p29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dirty="0" smtClean="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Népszerűsítés </a:t>
              </a:r>
              <a:r>
                <a:rPr lang="en" dirty="0" smtClean="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3</a:t>
              </a:r>
              <a:endParaRPr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311" name="Google Shape;311;p29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endParaRPr>
            </a:p>
          </p:txBody>
        </p:sp>
      </p:grpSp>
      <p:grpSp>
        <p:nvGrpSpPr>
          <p:cNvPr id="312" name="Google Shape;312;p29"/>
          <p:cNvGrpSpPr/>
          <p:nvPr/>
        </p:nvGrpSpPr>
        <p:grpSpPr>
          <a:xfrm>
            <a:off x="1037802" y="2034265"/>
            <a:ext cx="2533196" cy="2487441"/>
            <a:chOff x="0" y="1189989"/>
            <a:chExt cx="3546900" cy="3482836"/>
          </a:xfrm>
        </p:grpSpPr>
        <p:sp>
          <p:nvSpPr>
            <p:cNvPr id="313" name="Google Shape;313;p2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Bels</a:t>
              </a:r>
              <a:r>
                <a:rPr lang="hu-HU" dirty="0" smtClean="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ő rendszer </a:t>
              </a:r>
              <a:r>
                <a:rPr lang="en" dirty="0" smtClean="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314" name="Google Shape;314;p29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endParaRPr>
            </a:p>
          </p:txBody>
        </p:sp>
      </p:grpSp>
      <p:grpSp>
        <p:nvGrpSpPr>
          <p:cNvPr id="315" name="Google Shape;315;p29"/>
          <p:cNvGrpSpPr/>
          <p:nvPr/>
        </p:nvGrpSpPr>
        <p:grpSpPr>
          <a:xfrm>
            <a:off x="3327288" y="2034112"/>
            <a:ext cx="2360931" cy="2487594"/>
            <a:chOff x="2944204" y="1189775"/>
            <a:chExt cx="3305700" cy="3483050"/>
          </a:xfrm>
        </p:grpSpPr>
        <p:sp>
          <p:nvSpPr>
            <p:cNvPr id="316" name="Google Shape;316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dirty="0" smtClean="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Külső változtatások </a:t>
              </a:r>
              <a:r>
                <a:rPr lang="en" dirty="0" smtClean="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317" name="Google Shape;317;p29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 amt="50000"/>
          </a:blip>
          <a:srcRect t="1630" b="2483"/>
          <a:stretch/>
        </p:blipFill>
        <p:spPr>
          <a:xfrm>
            <a:off x="5928950" y="918225"/>
            <a:ext cx="45719" cy="330887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6333537" y="1315063"/>
            <a:ext cx="1491300" cy="2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600" b="1" dirty="0" smtClean="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1</a:t>
            </a:r>
            <a:endParaRPr sz="9600" b="1" dirty="0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702900" y="1233658"/>
            <a:ext cx="4746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Rendszer reform</a:t>
            </a:r>
            <a:endParaRPr dirty="0"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702900" y="2787333"/>
            <a:ext cx="4746000" cy="2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6" name="Google Shape;436;p38"/>
          <p:cNvSpPr/>
          <p:nvPr/>
        </p:nvSpPr>
        <p:spPr>
          <a:xfrm>
            <a:off x="702900" y="3480608"/>
            <a:ext cx="899755" cy="807838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8;p16"/>
          <p:cNvSpPr txBox="1">
            <a:spLocks/>
          </p:cNvSpPr>
          <p:nvPr/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mtClean="0">
                <a:solidFill>
                  <a:schemeClr val="bg1"/>
                </a:solidFill>
              </a:rPr>
              <a:pPr algn="ctr"/>
              <a:t>4</a:t>
            </a:fld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ctrTitle" idx="4294967295"/>
          </p:nvPr>
        </p:nvSpPr>
        <p:spPr>
          <a:xfrm>
            <a:off x="916846" y="773827"/>
            <a:ext cx="3195000" cy="11667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dirty="0" smtClean="0"/>
              <a:t>Belső rendszer</a:t>
            </a:r>
            <a:endParaRPr sz="30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9" t="97596"/>
          <a:stretch/>
        </p:blipFill>
        <p:spPr>
          <a:xfrm>
            <a:off x="3952596" y="2401677"/>
            <a:ext cx="45719" cy="55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897" y="1512278"/>
            <a:ext cx="35686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- Az iskola fő elve, hogy minél több féle téren képezze ki a diákokat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- Osztályok helyett a diákok évfolyamokra bontása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- A diákok a kötelező órák mellé (magyar, román, matek, angol), maguk választhatják ki a nekik tetszőeket, az érdeklődési körük alapján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-Ennek köszönhetően diákok jobb kiképzést kaphatnak a nekik tetsző tantárgyakból, megnövelve a valószínűségét annak, hogy sikeresek lesznek majd belőle</a:t>
            </a:r>
          </a:p>
          <a:p>
            <a:pPr>
              <a:buFontTx/>
              <a:buChar char="-"/>
            </a:pPr>
            <a:endParaRPr lang="hu-HU" dirty="0" smtClean="0">
              <a:solidFill>
                <a:schemeClr val="tx1"/>
              </a:solidFill>
            </a:endParaRPr>
          </a:p>
        </p:txBody>
      </p:sp>
      <p:grpSp>
        <p:nvGrpSpPr>
          <p:cNvPr id="4" name="Google Shape;494;p38"/>
          <p:cNvGrpSpPr/>
          <p:nvPr/>
        </p:nvGrpSpPr>
        <p:grpSpPr>
          <a:xfrm>
            <a:off x="4975057" y="955187"/>
            <a:ext cx="895666" cy="765825"/>
            <a:chOff x="5290150" y="1636700"/>
            <a:chExt cx="425025" cy="429875"/>
          </a:xfrm>
        </p:grpSpPr>
        <p:sp>
          <p:nvSpPr>
            <p:cNvPr id="7" name="Google Shape;495;p38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6;p38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610;p38"/>
          <p:cNvGrpSpPr/>
          <p:nvPr/>
        </p:nvGrpSpPr>
        <p:grpSpPr>
          <a:xfrm>
            <a:off x="7070277" y="1957365"/>
            <a:ext cx="901844" cy="888624"/>
            <a:chOff x="5292575" y="3681900"/>
            <a:chExt cx="420150" cy="373275"/>
          </a:xfrm>
        </p:grpSpPr>
        <p:sp>
          <p:nvSpPr>
            <p:cNvPr id="10" name="Google Shape;611;p38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2;p38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3;p38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4;p3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5;p38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6;p3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7;p38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497;p38"/>
          <p:cNvGrpSpPr/>
          <p:nvPr/>
        </p:nvGrpSpPr>
        <p:grpSpPr>
          <a:xfrm>
            <a:off x="5122875" y="3073449"/>
            <a:ext cx="1046520" cy="1028594"/>
            <a:chOff x="5961125" y="1623900"/>
            <a:chExt cx="427450" cy="448175"/>
          </a:xfrm>
        </p:grpSpPr>
        <p:sp>
          <p:nvSpPr>
            <p:cNvPr id="18" name="Google Shape;498;p3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99;p3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00;p3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01;p3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02;p3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03;p3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04;p3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238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 amt="50000"/>
          </a:blip>
          <a:srcRect t="1630" b="2483"/>
          <a:stretch/>
        </p:blipFill>
        <p:spPr>
          <a:xfrm>
            <a:off x="5928950" y="918225"/>
            <a:ext cx="45719" cy="330887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6333537" y="1315063"/>
            <a:ext cx="1491300" cy="2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600" b="1" dirty="0" smtClean="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2</a:t>
            </a:r>
            <a:endParaRPr sz="9600" b="1" dirty="0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702900" y="1233658"/>
            <a:ext cx="4746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Külső felépítés</a:t>
            </a:r>
            <a:endParaRPr dirty="0"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702900" y="2787333"/>
            <a:ext cx="4746000" cy="2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6" name="Google Shape;436;p38"/>
          <p:cNvSpPr/>
          <p:nvPr/>
        </p:nvSpPr>
        <p:spPr>
          <a:xfrm>
            <a:off x="702900" y="3480608"/>
            <a:ext cx="899755" cy="807838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8;p16"/>
          <p:cNvSpPr txBox="1">
            <a:spLocks/>
          </p:cNvSpPr>
          <p:nvPr/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mtClean="0">
                <a:solidFill>
                  <a:schemeClr val="bg1"/>
                </a:solidFill>
              </a:rPr>
              <a:pPr algn="ctr"/>
              <a:t>6</a:t>
            </a:fld>
            <a:endParaRPr lang="en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ctrTitle" idx="4294967295"/>
          </p:nvPr>
        </p:nvSpPr>
        <p:spPr>
          <a:xfrm>
            <a:off x="855300" y="958467"/>
            <a:ext cx="3195000" cy="11667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dirty="0" smtClean="0"/>
              <a:t>1. Több osztályterem</a:t>
            </a:r>
            <a:endParaRPr sz="3000"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4294967295"/>
          </p:nvPr>
        </p:nvSpPr>
        <p:spPr>
          <a:xfrm>
            <a:off x="705080" y="2259858"/>
            <a:ext cx="3345220" cy="22350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/>
              <a:t>    -</a:t>
            </a:r>
            <a:r>
              <a:rPr lang="hu-HU" sz="1600" b="1" dirty="0" smtClean="0"/>
              <a:t>Mivel több szak van, több osztályterem kell legyen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/>
              <a:t>    -</a:t>
            </a:r>
            <a:r>
              <a:rPr lang="hu-HU" sz="1600" b="1" dirty="0" smtClean="0"/>
              <a:t>Ne a diákoknak, hanem a tanároknak legyen saját osztálytermük, amiket berendezhetnek  úgy, hogy minél jobban reprezentálja az óráját.</a:t>
            </a:r>
            <a:endParaRPr sz="1600" b="1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9" t="97596"/>
          <a:stretch/>
        </p:blipFill>
        <p:spPr>
          <a:xfrm>
            <a:off x="3952596" y="2401677"/>
            <a:ext cx="45719" cy="5545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1"/>
          <a:stretch/>
        </p:blipFill>
        <p:spPr>
          <a:xfrm>
            <a:off x="6245927" y="2586895"/>
            <a:ext cx="2299892" cy="18659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0" b="40884"/>
          <a:stretch/>
        </p:blipFill>
        <p:spPr>
          <a:xfrm>
            <a:off x="3900856" y="730666"/>
            <a:ext cx="2334692" cy="18659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35" y="2596566"/>
            <a:ext cx="2324313" cy="18562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21"/>
          <a:stretch/>
        </p:blipFill>
        <p:spPr>
          <a:xfrm>
            <a:off x="6235548" y="730666"/>
            <a:ext cx="2299892" cy="1861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>
            <a:spLocks noGrp="1"/>
          </p:cNvSpPr>
          <p:nvPr>
            <p:ph type="ctrTitle" idx="4294967295"/>
          </p:nvPr>
        </p:nvSpPr>
        <p:spPr>
          <a:xfrm>
            <a:off x="750836" y="627961"/>
            <a:ext cx="2229423" cy="21026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Inria Serif" panose="020B0604020202020204" charset="-18"/>
              </a:rPr>
              <a:t>-a</a:t>
            </a:r>
            <a:r>
              <a:rPr lang="hu-HU" sz="1600" dirty="0" smtClean="0">
                <a:latin typeface="Inria Serif" panose="020B0604020202020204" charset="-18"/>
              </a:rPr>
              <a:t>z osztályokban ettől több szemléltetőeszköz lesz, amik betekintést engednek egy bizonyos tantárgy világába</a:t>
            </a:r>
            <a:br>
              <a:rPr lang="hu-HU" sz="1600" dirty="0" smtClean="0">
                <a:latin typeface="Inria Serif" panose="020B0604020202020204" charset="-18"/>
              </a:rPr>
            </a:br>
            <a:r>
              <a:rPr lang="hu-HU" sz="1600" dirty="0">
                <a:latin typeface="Inria Serif" panose="020B0604020202020204" charset="-18"/>
              </a:rPr>
              <a:t/>
            </a:r>
            <a:br>
              <a:rPr lang="hu-HU" sz="1600" dirty="0">
                <a:latin typeface="Inria Serif" panose="020B0604020202020204" charset="-18"/>
              </a:rPr>
            </a:br>
            <a:r>
              <a:rPr lang="hu-HU" sz="1600" dirty="0" smtClean="0">
                <a:latin typeface="Inria Serif" panose="020B0604020202020204" charset="-18"/>
              </a:rPr>
              <a:t>így a diákoknak is könnyebb lesz eldönteni, hogy vonzza e a bizonyos tantárgy</a:t>
            </a:r>
            <a:endParaRPr sz="1600" dirty="0">
              <a:latin typeface="Inria Serif" panose="020B0604020202020204" charset="-18"/>
            </a:endParaRPr>
          </a:p>
        </p:txBody>
      </p:sp>
      <p:sp>
        <p:nvSpPr>
          <p:cNvPr id="277" name="Google Shape;277;p27"/>
          <p:cNvSpPr txBox="1">
            <a:spLocks noGrp="1"/>
          </p:cNvSpPr>
          <p:nvPr>
            <p:ph type="subTitle" idx="4294967295"/>
          </p:nvPr>
        </p:nvSpPr>
        <p:spPr>
          <a:xfrm>
            <a:off x="4725188" y="2090937"/>
            <a:ext cx="1000003" cy="3369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Inria Serif" panose="020B0604020202020204" charset="-18"/>
              </a:rPr>
              <a:t>a</a:t>
            </a:r>
            <a:endParaRPr sz="1800" dirty="0">
              <a:latin typeface="Inria Serif" panose="020B0604020202020204" charset="-18"/>
            </a:endParaRPr>
          </a:p>
        </p:txBody>
      </p:sp>
      <p:sp>
        <p:nvSpPr>
          <p:cNvPr id="278" name="Google Shape;278;p27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279" name="Google Shape;279;p27"/>
          <p:cNvGrpSpPr/>
          <p:nvPr/>
        </p:nvGrpSpPr>
        <p:grpSpPr>
          <a:xfrm>
            <a:off x="4186103" y="1274657"/>
            <a:ext cx="771774" cy="685706"/>
            <a:chOff x="5292575" y="3681900"/>
            <a:chExt cx="420150" cy="373275"/>
          </a:xfrm>
        </p:grpSpPr>
        <p:sp>
          <p:nvSpPr>
            <p:cNvPr id="280" name="Google Shape;280;p27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474">
            <a:off x="5047686" y="527410"/>
            <a:ext cx="1511230" cy="229772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71"/>
          <a:stretch/>
        </p:blipFill>
        <p:spPr>
          <a:xfrm>
            <a:off x="3250617" y="565419"/>
            <a:ext cx="1474571" cy="197947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009">
            <a:off x="6768091" y="529228"/>
            <a:ext cx="1708253" cy="256237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003">
            <a:off x="6815345" y="2425559"/>
            <a:ext cx="1553192" cy="20709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13119"/>
          <a:stretch/>
        </p:blipFill>
        <p:spPr>
          <a:xfrm rot="305829">
            <a:off x="4950418" y="2363164"/>
            <a:ext cx="1536118" cy="216597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6" y="2841273"/>
            <a:ext cx="1956099" cy="175182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202">
            <a:off x="3043130" y="2271734"/>
            <a:ext cx="1612881" cy="2327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0" y="228163"/>
            <a:ext cx="2280783" cy="4806174"/>
          </a:xfrm>
        </p:spPr>
        <p:txBody>
          <a:bodyPr/>
          <a:lstStyle/>
          <a:p>
            <a:pPr algn="l"/>
            <a:r>
              <a:rPr lang="hu-HU" sz="2800" dirty="0" smtClean="0">
                <a:latin typeface="Playfair Display Regular" panose="020B0604020202020204" charset="-18"/>
              </a:rPr>
              <a:t>2. Folyosói szekrények</a:t>
            </a:r>
          </a:p>
          <a:p>
            <a:pPr algn="l"/>
            <a:endParaRPr lang="hu-HU" sz="1600" dirty="0" smtClean="0">
              <a:latin typeface="Playfair Display Regular" panose="020B0604020202020204" charset="-18"/>
            </a:endParaRPr>
          </a:p>
          <a:p>
            <a:pPr algn="l"/>
            <a:endParaRPr lang="hu-HU" sz="1600" dirty="0" smtClean="0">
              <a:latin typeface="Playfair Display Regular" panose="020B0604020202020204" charset="-18"/>
            </a:endParaRPr>
          </a:p>
          <a:p>
            <a:pPr algn="l"/>
            <a:r>
              <a:rPr lang="en-US" sz="1600" dirty="0" smtClean="0">
                <a:latin typeface="Inria Serif" panose="020B0604020202020204" charset="-18"/>
              </a:rPr>
              <a:t>-</a:t>
            </a:r>
            <a:r>
              <a:rPr lang="hu-HU" sz="1600" dirty="0" smtClean="0">
                <a:latin typeface="Inria Serif" panose="020B0604020202020204" charset="-18"/>
              </a:rPr>
              <a:t>mivel a diákoknak</a:t>
            </a:r>
            <a:r>
              <a:rPr lang="en-US" sz="1600" dirty="0" smtClean="0">
                <a:latin typeface="Inria Serif" panose="020B0604020202020204" charset="-18"/>
              </a:rPr>
              <a:t> </a:t>
            </a:r>
            <a:r>
              <a:rPr lang="hu-HU" sz="1600" dirty="0" smtClean="0">
                <a:latin typeface="Inria Serif" panose="020B0604020202020204" charset="-18"/>
              </a:rPr>
              <a:t>nincsenek konkrét osztályaik, ezért minden diáknak saját szekrénye van</a:t>
            </a:r>
            <a:endParaRPr lang="hu-HU" sz="1600" dirty="0">
              <a:latin typeface="Inria Serif" panose="020B0604020202020204" charset="-18"/>
            </a:endParaRPr>
          </a:p>
          <a:p>
            <a:pPr algn="l"/>
            <a:endParaRPr lang="hu-HU" sz="2800" dirty="0" smtClean="0">
              <a:latin typeface="Playfair Display Regular" panose="020B0604020202020204" charset="-18"/>
            </a:endParaRPr>
          </a:p>
          <a:p>
            <a:pPr algn="l"/>
            <a:endParaRPr lang="hu-HU" sz="2800" dirty="0">
              <a:latin typeface="Playfair Display Regular" panose="020B0604020202020204" charset="-18"/>
            </a:endParaRPr>
          </a:p>
          <a:p>
            <a:pPr algn="l"/>
            <a:endParaRPr lang="hu-HU" sz="2800" dirty="0" smtClean="0">
              <a:latin typeface="Playfair Display Regular" panose="020B0604020202020204" charset="-18"/>
            </a:endParaRPr>
          </a:p>
          <a:p>
            <a:pPr algn="l"/>
            <a:endParaRPr lang="hu-HU" sz="2800" dirty="0" smtClean="0">
              <a:latin typeface="Playfair Display Regular" panose="020B0604020202020204" charset="-18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28" y="0"/>
            <a:ext cx="3198522" cy="46877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86" y="0"/>
            <a:ext cx="3004645" cy="46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3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Paulina template">
  <a:themeElements>
    <a:clrScheme name="Custom 347">
      <a:dk1>
        <a:srgbClr val="756F6F"/>
      </a:dk1>
      <a:lt1>
        <a:srgbClr val="FFFFFF"/>
      </a:lt1>
      <a:dk2>
        <a:srgbClr val="A8A09D"/>
      </a:dk2>
      <a:lt2>
        <a:srgbClr val="F5F1F0"/>
      </a:lt2>
      <a:accent1>
        <a:srgbClr val="AD9B91"/>
      </a:accent1>
      <a:accent2>
        <a:srgbClr val="E2D1C2"/>
      </a:accent2>
      <a:accent3>
        <a:srgbClr val="C4CBBF"/>
      </a:accent3>
      <a:accent4>
        <a:srgbClr val="BFC8CB"/>
      </a:accent4>
      <a:accent5>
        <a:srgbClr val="E9DBDB"/>
      </a:accent5>
      <a:accent6>
        <a:srgbClr val="C5C4BF"/>
      </a:accent6>
      <a:hlink>
        <a:srgbClr val="413A3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433</Words>
  <Application>Microsoft Office PowerPoint</Application>
  <PresentationFormat>On-screen Show (16:9)</PresentationFormat>
  <Paragraphs>74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Playfair Display</vt:lpstr>
      <vt:lpstr>Playfair Display Regular</vt:lpstr>
      <vt:lpstr>Inria Serif</vt:lpstr>
      <vt:lpstr>Inria Serif Light</vt:lpstr>
      <vt:lpstr>Wingdings</vt:lpstr>
      <vt:lpstr>Paulina template</vt:lpstr>
      <vt:lpstr>Láss a jövőbe</vt:lpstr>
      <vt:lpstr>25 év múlva a toppon</vt:lpstr>
      <vt:lpstr>PowerPoint Presentation</vt:lpstr>
      <vt:lpstr>Rendszer reform</vt:lpstr>
      <vt:lpstr>Belső rendszer</vt:lpstr>
      <vt:lpstr>Külső felépítés</vt:lpstr>
      <vt:lpstr>1. Több osztályterem</vt:lpstr>
      <vt:lpstr>-az osztályokban ettől több szemléltetőeszköz lesz, amik betekintést engednek egy bizonyos tantárgy világába  így a diákoknak is könnyebb lesz eldönteni, hogy vonzza e a bizonyos tantárgy</vt:lpstr>
      <vt:lpstr>PowerPoint Presentation</vt:lpstr>
      <vt:lpstr>PowerPoint Presentation</vt:lpstr>
      <vt:lpstr>4. Karbantartás</vt:lpstr>
      <vt:lpstr>Népszerűség</vt:lpstr>
      <vt:lpstr>1. Iskolán kívüli tevékenységek</vt:lpstr>
      <vt:lpstr>1. Iskolán kívüli tevékenységek</vt:lpstr>
      <vt:lpstr>2. Diákok jobb kiképzése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Láss a jövőbe</dc:title>
  <cp:lastModifiedBy>Windows User</cp:lastModifiedBy>
  <cp:revision>30</cp:revision>
  <dcterms:modified xsi:type="dcterms:W3CDTF">2020-12-04T20:23:58Z</dcterms:modified>
</cp:coreProperties>
</file>