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9854B-9E9A-45FE-9077-211D3ADAF66D}" v="3650" dt="2020-12-03T16:18:25.863"/>
    <p1510:client id="{3F340CB7-B994-45CD-B51F-B5433F4ABF2F}" v="1490" dt="2020-12-04T12:27:07.399"/>
    <p1510:client id="{4F0BF494-AF50-4A94-BB8C-7D2C9673BDA3}" v="8" dt="2020-12-03T16:19:25.688"/>
    <p1510:client id="{50C22393-7868-49C9-A09D-F05F36899FC2}" v="23" dt="2020-12-03T12:54:29.617"/>
    <p1510:client id="{CB289FAD-75E6-42F0-9F92-E6844E15800F}" v="2" dt="2020-12-04T06:15:22.596"/>
    <p1510:client id="{DDB02AC9-13F2-43A3-A5EC-E648A46DE958}" v="1634" dt="2020-12-04T14:04:09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5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7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0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5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9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B9651FA3-B4A1-4E98-9B71-4CF820877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3466" y="753626"/>
            <a:ext cx="5334930" cy="30041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>
                <a:cs typeface="Calibri Light"/>
              </a:rPr>
              <a:t>A jövő iskolája</a:t>
            </a:r>
            <a:br>
              <a:rPr lang="hu-HU" dirty="0">
                <a:cs typeface="Calibri Light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3465" y="3849845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>
                <a:cs typeface="Calibri"/>
              </a:rPr>
              <a:t>Csiky Gergely Főgimnázium 2045-ben</a:t>
            </a:r>
            <a:endParaRPr lang="hu-HU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xmlns="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xmlns="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xmlns="" id="{C1702210-88BB-4D96-B28A-D83AC0E49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0" name="Freeform: Shape 14">
            <a:extLst>
              <a:ext uri="{FF2B5EF4-FFF2-40B4-BE49-F238E27FC236}">
                <a16:creationId xmlns:a16="http://schemas.microsoft.com/office/drawing/2014/main" xmlns="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xmlns="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xmlns="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xmlns="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  <p:transition spd="slow" advTm="4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654B6F5-419C-4430-B6F8-C26E1B92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86" y="365125"/>
            <a:ext cx="11454160" cy="1344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</a:t>
            </a:r>
            <a:r>
              <a:rPr lang="en-US" sz="4000" dirty="0">
                <a:solidFill>
                  <a:srgbClr val="FFFFFF"/>
                </a:solidFill>
              </a:rPr>
              <a:t> 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 </a:t>
            </a:r>
            <a:r>
              <a:rPr lang="en-US" sz="4000" dirty="0" err="1">
                <a:ea typeface="+mj-lt"/>
                <a:cs typeface="+mj-lt"/>
              </a:rPr>
              <a:t>Mi</a:t>
            </a:r>
            <a:r>
              <a:rPr lang="en-US" sz="4000" dirty="0">
                <a:ea typeface="+mj-lt"/>
                <a:cs typeface="+mj-lt"/>
              </a:rPr>
              <a:t> </a:t>
            </a:r>
            <a:r>
              <a:rPr lang="en-US" sz="4000" dirty="0" err="1">
                <a:ea typeface="+mj-lt"/>
                <a:cs typeface="+mj-lt"/>
              </a:rPr>
              <a:t>változik</a:t>
            </a:r>
            <a:r>
              <a:rPr lang="en-US" sz="4000" dirty="0">
                <a:ea typeface="+mj-lt"/>
                <a:cs typeface="+mj-lt"/>
              </a:rPr>
              <a:t> a </a:t>
            </a:r>
            <a:r>
              <a:rPr lang="en-US" sz="4000" dirty="0" err="1">
                <a:ea typeface="+mj-lt"/>
                <a:cs typeface="+mj-lt"/>
              </a:rPr>
              <a:t>tanórák</a:t>
            </a:r>
            <a:r>
              <a:rPr lang="en-US" sz="4000" dirty="0">
                <a:ea typeface="+mj-lt"/>
                <a:cs typeface="+mj-lt"/>
              </a:rPr>
              <a:t> </a:t>
            </a:r>
            <a:r>
              <a:rPr lang="en-US" sz="4000" dirty="0" err="1">
                <a:ea typeface="+mj-lt"/>
                <a:cs typeface="+mj-lt"/>
              </a:rPr>
              <a:t>és</a:t>
            </a:r>
            <a:r>
              <a:rPr lang="en-US" sz="4000" dirty="0">
                <a:ea typeface="+mj-lt"/>
                <a:cs typeface="+mj-lt"/>
              </a:rPr>
              <a:t> </a:t>
            </a:r>
            <a:r>
              <a:rPr lang="en-US" sz="4000" dirty="0" err="1">
                <a:ea typeface="+mj-lt"/>
                <a:cs typeface="+mj-lt"/>
              </a:rPr>
              <a:t>tananyag</a:t>
            </a:r>
            <a:r>
              <a:rPr lang="en-US" sz="4000" dirty="0">
                <a:ea typeface="+mj-lt"/>
                <a:cs typeface="+mj-lt"/>
              </a:rPr>
              <a:t> </a:t>
            </a:r>
            <a:r>
              <a:rPr lang="en-US" sz="4000" dirty="0" err="1">
                <a:ea typeface="+mj-lt"/>
                <a:cs typeface="+mj-lt"/>
              </a:rPr>
              <a:t>szempontjából</a:t>
            </a:r>
            <a:r>
              <a:rPr lang="hu-HU" sz="4000" dirty="0">
                <a:ea typeface="+mj-lt"/>
                <a:cs typeface="+mj-lt"/>
              </a:rPr>
              <a:t>?</a:t>
            </a:r>
            <a:endParaRPr lang="en-US" sz="4000" kern="1200" dirty="0">
              <a:latin typeface="+mj-lt"/>
              <a:cs typeface="Calibri Light"/>
            </a:endParaRP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7B4C5589-2E1A-45F2-87E3-C6861CE11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564459" y="496772"/>
            <a:ext cx="7746381" cy="4574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>
                <a:cs typeface="Calibri" panose="020F0502020204030204"/>
              </a:rPr>
              <a:t>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3E56289-B8EA-4D3A-81C2-78CF7A31CD0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59616" y="1666914"/>
            <a:ext cx="11932384" cy="451179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sz="1800" dirty="0"/>
              <a:t>N</a:t>
            </a:r>
            <a:r>
              <a:rPr lang="en-US" sz="1800" dirty="0" err="1"/>
              <a:t>agyobb</a:t>
            </a:r>
            <a:r>
              <a:rPr lang="en-US" sz="1800" dirty="0"/>
              <a:t> </a:t>
            </a:r>
            <a:r>
              <a:rPr lang="en-US" sz="1800" dirty="0" err="1"/>
              <a:t>fókusz</a:t>
            </a:r>
            <a:r>
              <a:rPr lang="en-US" sz="1800" dirty="0"/>
              <a:t> </a:t>
            </a:r>
            <a:r>
              <a:rPr lang="en-US" sz="1800" dirty="0" err="1"/>
              <a:t>kerül</a:t>
            </a:r>
            <a:r>
              <a:rPr lang="en-US" sz="1800" dirty="0"/>
              <a:t> a </a:t>
            </a:r>
            <a:r>
              <a:rPr lang="en-US" sz="1800" dirty="0" err="1"/>
              <a:t>kreativitásra</a:t>
            </a:r>
            <a:r>
              <a:rPr lang="en-US" sz="1800" dirty="0"/>
              <a:t>, </a:t>
            </a:r>
            <a:r>
              <a:rPr lang="en-US" sz="1800" dirty="0" err="1"/>
              <a:t>logikára</a:t>
            </a:r>
            <a:r>
              <a:rPr lang="en-US" sz="1800" dirty="0"/>
              <a:t>, </a:t>
            </a:r>
            <a:r>
              <a:rPr lang="en-US" sz="1800" dirty="0" err="1"/>
              <a:t>alapműveltségre</a:t>
            </a:r>
            <a:r>
              <a:rPr lang="en-US" sz="1800" dirty="0"/>
              <a:t>, </a:t>
            </a:r>
            <a:r>
              <a:rPr lang="en-US" sz="1800" dirty="0" err="1"/>
              <a:t>szövegértésre</a:t>
            </a:r>
            <a:r>
              <a:rPr lang="en-US" sz="1800" dirty="0"/>
              <a:t> </a:t>
            </a:r>
            <a:r>
              <a:rPr lang="en-US" sz="1800" dirty="0" err="1"/>
              <a:t>viszont</a:t>
            </a:r>
            <a:r>
              <a:rPr lang="en-US" sz="1800" dirty="0"/>
              <a:t> </a:t>
            </a:r>
            <a:r>
              <a:rPr lang="en-US" sz="1800" dirty="0" err="1"/>
              <a:t>kevesebb</a:t>
            </a:r>
            <a:r>
              <a:rPr lang="en-US" sz="1800" dirty="0"/>
              <a:t> a </a:t>
            </a:r>
            <a:r>
              <a:rPr lang="en-US" sz="1800" dirty="0" err="1"/>
              <a:t>konkrét</a:t>
            </a:r>
            <a:r>
              <a:rPr lang="en-US" sz="1800" dirty="0"/>
              <a:t> </a:t>
            </a:r>
            <a:r>
              <a:rPr lang="en-US" sz="1800" dirty="0" err="1"/>
              <a:t>információ</a:t>
            </a:r>
            <a:r>
              <a:rPr lang="en-US" sz="1800" dirty="0"/>
              <a:t> </a:t>
            </a:r>
            <a:r>
              <a:rPr lang="en-US" sz="1800" dirty="0" err="1"/>
              <a:t>tanítására</a:t>
            </a:r>
            <a:r>
              <a:rPr lang="en-US" sz="1800" dirty="0"/>
              <a:t>, </a:t>
            </a:r>
            <a:r>
              <a:rPr lang="en-US" sz="1800" dirty="0" err="1"/>
              <a:t>és</a:t>
            </a:r>
            <a:r>
              <a:rPr lang="en-US" sz="1800" dirty="0"/>
              <a:t> </a:t>
            </a:r>
            <a:r>
              <a:rPr lang="en-US" sz="1800" dirty="0" err="1"/>
              <a:t>gyakorlatban</a:t>
            </a:r>
            <a:r>
              <a:rPr lang="en-US" sz="1800" dirty="0"/>
              <a:t> </a:t>
            </a:r>
            <a:r>
              <a:rPr lang="en-US" sz="1800" dirty="0" err="1"/>
              <a:t>kevésbé</a:t>
            </a:r>
            <a:r>
              <a:rPr lang="en-US" sz="1800" dirty="0"/>
              <a:t> </a:t>
            </a:r>
            <a:r>
              <a:rPr lang="en-US" sz="1800" dirty="0" err="1"/>
              <a:t>hasznos</a:t>
            </a:r>
            <a:r>
              <a:rPr lang="en-US" sz="1800" dirty="0"/>
              <a:t> </a:t>
            </a:r>
            <a:r>
              <a:rPr lang="en-US" sz="1800" dirty="0" err="1"/>
              <a:t>dolgokra</a:t>
            </a:r>
            <a:endParaRPr lang="en-US" sz="18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1800" dirty="0"/>
              <a:t>B</a:t>
            </a:r>
            <a:r>
              <a:rPr lang="en-US" sz="1800" dirty="0" err="1"/>
              <a:t>evezetik</a:t>
            </a:r>
            <a:r>
              <a:rPr lang="en-US" sz="1800" dirty="0"/>
              <a:t> </a:t>
            </a:r>
            <a:r>
              <a:rPr lang="en-US" sz="1800" dirty="0" err="1"/>
              <a:t>az</a:t>
            </a:r>
            <a:r>
              <a:rPr lang="en-US" sz="1800" dirty="0"/>
              <a:t> </a:t>
            </a:r>
            <a:r>
              <a:rPr lang="en-US" sz="1800" dirty="0" err="1"/>
              <a:t>opcionális</a:t>
            </a:r>
            <a:r>
              <a:rPr lang="en-US" sz="1800" dirty="0"/>
              <a:t> </a:t>
            </a:r>
            <a:r>
              <a:rPr lang="en-US" sz="1800" dirty="0" err="1"/>
              <a:t>órákat</a:t>
            </a:r>
            <a:r>
              <a:rPr lang="en-US" sz="1800" dirty="0"/>
              <a:t> </a:t>
            </a:r>
            <a:endParaRPr lang="en-US" sz="18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1800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legtöbb</a:t>
            </a:r>
            <a:r>
              <a:rPr lang="en-US" sz="1800" dirty="0"/>
              <a:t> </a:t>
            </a:r>
            <a:r>
              <a:rPr lang="en-US" sz="1800" dirty="0" err="1"/>
              <a:t>órának</a:t>
            </a:r>
            <a:r>
              <a:rPr lang="en-US" sz="1800" dirty="0"/>
              <a:t> a </a:t>
            </a:r>
            <a:r>
              <a:rPr lang="en-US" sz="1800" dirty="0" err="1"/>
              <a:t>száma</a:t>
            </a:r>
            <a:r>
              <a:rPr lang="en-US" sz="1800" dirty="0"/>
              <a:t> </a:t>
            </a:r>
            <a:r>
              <a:rPr lang="en-US" sz="1800" dirty="0" err="1"/>
              <a:t>lecsökken</a:t>
            </a:r>
            <a:r>
              <a:rPr lang="en-US" sz="1800" dirty="0"/>
              <a:t>.</a:t>
            </a:r>
            <a:endParaRPr lang="en-US" sz="18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1800" dirty="0"/>
              <a:t>Ú</a:t>
            </a:r>
            <a:r>
              <a:rPr lang="en-US" sz="1800" dirty="0"/>
              <a:t>j </a:t>
            </a:r>
            <a:r>
              <a:rPr lang="en-US" sz="1800" dirty="0" err="1"/>
              <a:t>órákat</a:t>
            </a:r>
            <a:r>
              <a:rPr lang="en-US" sz="1800" dirty="0"/>
              <a:t> </a:t>
            </a:r>
            <a:r>
              <a:rPr lang="en-US" sz="1800" dirty="0" err="1"/>
              <a:t>vezetnek</a:t>
            </a:r>
            <a:r>
              <a:rPr lang="en-US" sz="1800" dirty="0"/>
              <a:t> be mint </a:t>
            </a:r>
            <a:r>
              <a:rPr lang="en-US" sz="1800" dirty="0" err="1"/>
              <a:t>például</a:t>
            </a:r>
            <a:r>
              <a:rPr lang="en-US" sz="1800" dirty="0"/>
              <a:t>: </a:t>
            </a:r>
            <a:r>
              <a:rPr lang="en-US" sz="1800" dirty="0" err="1"/>
              <a:t>pénzügyi</a:t>
            </a:r>
            <a:r>
              <a:rPr lang="en-US" sz="1800" dirty="0"/>
              <a:t> </a:t>
            </a:r>
            <a:r>
              <a:rPr lang="en-US" sz="1800" dirty="0" err="1"/>
              <a:t>oktatás</a:t>
            </a:r>
            <a:r>
              <a:rPr lang="en-US" sz="1800" dirty="0"/>
              <a:t>, </a:t>
            </a:r>
            <a:r>
              <a:rPr lang="en-US" sz="1800" dirty="0" err="1"/>
              <a:t>gyakorlati</a:t>
            </a:r>
            <a:r>
              <a:rPr lang="en-US" sz="1800" dirty="0"/>
              <a:t> </a:t>
            </a:r>
            <a:r>
              <a:rPr lang="en-US" sz="1800" dirty="0" err="1"/>
              <a:t>tanulmányok</a:t>
            </a:r>
            <a:r>
              <a:rPr lang="en-US" sz="1800" dirty="0"/>
              <a:t> </a:t>
            </a:r>
            <a:r>
              <a:rPr lang="en-US" sz="1800" dirty="0" err="1"/>
              <a:t>és</a:t>
            </a:r>
            <a:r>
              <a:rPr lang="en-US" sz="1800" dirty="0"/>
              <a:t> </a:t>
            </a:r>
            <a:r>
              <a:rPr lang="en-US" sz="1800" dirty="0" err="1"/>
              <a:t>további</a:t>
            </a:r>
            <a:r>
              <a:rPr lang="en-US" sz="1800" dirty="0"/>
              <a:t> </a:t>
            </a:r>
            <a:r>
              <a:rPr lang="en-US" sz="1800" dirty="0" err="1"/>
              <a:t>új</a:t>
            </a:r>
            <a:r>
              <a:rPr lang="en-US" sz="1800" dirty="0"/>
              <a:t> </a:t>
            </a:r>
            <a:r>
              <a:rPr lang="en-US" sz="1800" dirty="0" err="1"/>
              <a:t>szakokat</a:t>
            </a:r>
            <a:r>
              <a:rPr lang="en-US" sz="1800" dirty="0"/>
              <a:t> </a:t>
            </a:r>
            <a:r>
              <a:rPr lang="en-US" sz="1800" dirty="0" err="1"/>
              <a:t>amelyek</a:t>
            </a:r>
            <a:r>
              <a:rPr lang="en-US" sz="1800" dirty="0"/>
              <a:t> a </a:t>
            </a:r>
            <a:r>
              <a:rPr lang="en-US" sz="1800" dirty="0" err="1"/>
              <a:t>jövőben</a:t>
            </a:r>
            <a:r>
              <a:rPr lang="en-US" sz="1800" dirty="0"/>
              <a:t> </a:t>
            </a:r>
            <a:r>
              <a:rPr lang="en-US" sz="1800" dirty="0" err="1"/>
              <a:t>újonnan</a:t>
            </a:r>
            <a:r>
              <a:rPr lang="en-US" sz="1800" dirty="0"/>
              <a:t> </a:t>
            </a:r>
            <a:r>
              <a:rPr lang="en-US" sz="1800" dirty="0" err="1"/>
              <a:t>felbuk</a:t>
            </a:r>
            <a:r>
              <a:rPr lang="hu-HU" sz="1800" dirty="0"/>
              <a:t>k</a:t>
            </a:r>
            <a:r>
              <a:rPr lang="en-US" sz="1800" dirty="0"/>
              <a:t>an</a:t>
            </a:r>
            <a:r>
              <a:rPr lang="hu-HU" sz="1800" dirty="0"/>
              <a:t>o</a:t>
            </a:r>
            <a:r>
              <a:rPr lang="en-US" sz="1800" dirty="0"/>
              <a:t> </a:t>
            </a:r>
            <a:r>
              <a:rPr lang="en-US" sz="1800" dirty="0" err="1"/>
              <a:t>munkákra</a:t>
            </a:r>
            <a:r>
              <a:rPr lang="en-US" sz="1800" dirty="0"/>
              <a:t> </a:t>
            </a:r>
            <a:r>
              <a:rPr lang="en-US" sz="1800" dirty="0" err="1"/>
              <a:t>képzi</a:t>
            </a:r>
            <a:r>
              <a:rPr lang="en-US" sz="1800" dirty="0"/>
              <a:t> </a:t>
            </a:r>
            <a:r>
              <a:rPr lang="en-US" sz="1800" dirty="0" err="1"/>
              <a:t>ki</a:t>
            </a:r>
            <a:r>
              <a:rPr lang="en-US" sz="1800" dirty="0"/>
              <a:t> a </a:t>
            </a:r>
            <a:r>
              <a:rPr lang="en-US" sz="1800" dirty="0" err="1"/>
              <a:t>diákokat</a:t>
            </a:r>
            <a:r>
              <a:rPr lang="en-US" sz="1800" dirty="0"/>
              <a:t>.</a:t>
            </a:r>
            <a:endParaRPr lang="en-US" sz="1800" dirty="0">
              <a:cs typeface="Calibri"/>
            </a:endParaRPr>
          </a:p>
          <a:p>
            <a:r>
              <a:rPr lang="hu-HU" sz="1800" dirty="0">
                <a:cs typeface="Calibri"/>
              </a:rPr>
              <a:t>M</a:t>
            </a:r>
            <a:r>
              <a:rPr lang="en-US" sz="1800" dirty="0" err="1">
                <a:cs typeface="Calibri"/>
              </a:rPr>
              <a:t>ár</a:t>
            </a:r>
            <a:r>
              <a:rPr lang="en-US" sz="1800" dirty="0">
                <a:cs typeface="Calibri"/>
              </a:rPr>
              <a:t> 6.-tól </a:t>
            </a:r>
            <a:r>
              <a:rPr lang="en-US" sz="1800" dirty="0" err="1">
                <a:cs typeface="Calibri"/>
              </a:rPr>
              <a:t>megadódik</a:t>
            </a:r>
            <a:r>
              <a:rPr lang="en-US" sz="1800" dirty="0">
                <a:cs typeface="Calibri"/>
              </a:rPr>
              <a:t> a </a:t>
            </a:r>
            <a:r>
              <a:rPr lang="en-US" sz="1800" dirty="0" err="1">
                <a:cs typeface="Calibri"/>
              </a:rPr>
              <a:t>diákoknak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az</a:t>
            </a:r>
            <a:r>
              <a:rPr lang="en-US" sz="1800" dirty="0">
                <a:cs typeface="Calibri"/>
              </a:rPr>
              <a:t> a </a:t>
            </a:r>
            <a:r>
              <a:rPr lang="en-US" sz="1800" dirty="0" err="1">
                <a:cs typeface="Calibri"/>
              </a:rPr>
              <a:t>lehetőség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hogy</a:t>
            </a:r>
            <a:r>
              <a:rPr lang="en-US" sz="1800" dirty="0">
                <a:cs typeface="Calibri"/>
              </a:rPr>
              <a:t> extra </a:t>
            </a:r>
            <a:r>
              <a:rPr lang="en-US" sz="1800" dirty="0" err="1">
                <a:cs typeface="Calibri"/>
              </a:rPr>
              <a:t>órákra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járjanak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bizonyos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tantárgyakból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amelyek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jobban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érdeklik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őket</a:t>
            </a:r>
            <a:r>
              <a:rPr lang="en-US" sz="1800" dirty="0">
                <a:cs typeface="Calibri"/>
              </a:rPr>
              <a:t>.</a:t>
            </a:r>
          </a:p>
          <a:p>
            <a:r>
              <a:rPr lang="en-US" sz="1800" dirty="0">
                <a:cs typeface="Calibri"/>
              </a:rPr>
              <a:t>9.-től </a:t>
            </a:r>
            <a:r>
              <a:rPr lang="en-US" sz="1800" dirty="0" err="1">
                <a:cs typeface="Calibri"/>
              </a:rPr>
              <a:t>kezdve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új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nyelveket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vezetnek</a:t>
            </a:r>
            <a:r>
              <a:rPr lang="en-US" sz="1800" dirty="0">
                <a:cs typeface="Calibri"/>
              </a:rPr>
              <a:t> be mint </a:t>
            </a:r>
            <a:r>
              <a:rPr lang="en-US" sz="1800" dirty="0" err="1">
                <a:cs typeface="Calibri"/>
              </a:rPr>
              <a:t>példáúl</a:t>
            </a:r>
            <a:r>
              <a:rPr lang="en-US" sz="1800" dirty="0">
                <a:cs typeface="Calibri"/>
              </a:rPr>
              <a:t> </a:t>
            </a:r>
            <a:r>
              <a:rPr lang="hu-HU" sz="1800" dirty="0">
                <a:cs typeface="Calibri"/>
              </a:rPr>
              <a:t>n</a:t>
            </a:r>
            <a:r>
              <a:rPr lang="en-US" sz="1800" dirty="0" err="1">
                <a:cs typeface="Calibri"/>
              </a:rPr>
              <a:t>émet</a:t>
            </a:r>
            <a:r>
              <a:rPr lang="en-US" sz="1800" dirty="0">
                <a:cs typeface="Calibri"/>
              </a:rPr>
              <a:t>, </a:t>
            </a:r>
            <a:r>
              <a:rPr lang="hu-HU" sz="1800" dirty="0">
                <a:cs typeface="Calibri"/>
              </a:rPr>
              <a:t>f</a:t>
            </a:r>
            <a:r>
              <a:rPr lang="en-US" sz="1800" dirty="0" err="1">
                <a:cs typeface="Calibri"/>
              </a:rPr>
              <a:t>rancia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és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még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egy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az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iskola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diákjai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által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megszavazott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nyelvet</a:t>
            </a:r>
            <a:r>
              <a:rPr lang="en-US" sz="1800" dirty="0">
                <a:cs typeface="Calibri"/>
              </a:rPr>
              <a:t>. </a:t>
            </a:r>
            <a:r>
              <a:rPr lang="en-US" sz="1800" dirty="0" err="1">
                <a:cs typeface="Calibri"/>
              </a:rPr>
              <a:t>Ezek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szintén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opcionálisak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lesznek</a:t>
            </a:r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</a:rPr>
              <a:t>4. </a:t>
            </a:r>
            <a:r>
              <a:rPr lang="en-US" sz="1800" dirty="0" err="1">
                <a:cs typeface="Calibri"/>
              </a:rPr>
              <a:t>osztálytól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kezdve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egy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új</a:t>
            </a:r>
            <a:r>
              <a:rPr lang="en-US" sz="1800" dirty="0">
                <a:cs typeface="Calibri"/>
              </a:rPr>
              <a:t> </a:t>
            </a:r>
            <a:r>
              <a:rPr lang="hu-HU" sz="1800" dirty="0">
                <a:cs typeface="Calibri"/>
              </a:rPr>
              <a:t>ó</a:t>
            </a:r>
            <a:r>
              <a:rPr lang="en-US" sz="1800" dirty="0">
                <a:cs typeface="Calibri"/>
              </a:rPr>
              <a:t>ra </a:t>
            </a:r>
            <a:r>
              <a:rPr lang="en-US" sz="1800" dirty="0" err="1">
                <a:cs typeface="Calibri"/>
              </a:rPr>
              <a:t>lesz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bevezetve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egy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öko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óra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amelyen</a:t>
            </a:r>
            <a:r>
              <a:rPr lang="en-US" sz="1800" dirty="0">
                <a:cs typeface="Calibri"/>
              </a:rPr>
              <a:t> a </a:t>
            </a:r>
            <a:r>
              <a:rPr lang="en-US" sz="1800" dirty="0" err="1">
                <a:cs typeface="Calibri"/>
              </a:rPr>
              <a:t>diákok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megtanúlják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tisztelni</a:t>
            </a:r>
            <a:r>
              <a:rPr lang="en-US" sz="1800" dirty="0">
                <a:cs typeface="Calibri"/>
              </a:rPr>
              <a:t> a </a:t>
            </a:r>
            <a:r>
              <a:rPr lang="en-US" sz="1800" dirty="0" err="1">
                <a:cs typeface="Calibri"/>
              </a:rPr>
              <a:t>környezetet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és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hogy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azt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hogyan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lehet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megvédeni</a:t>
            </a:r>
            <a:endParaRPr lang="en-US" sz="1800" dirty="0">
              <a:cs typeface="Calibri"/>
            </a:endParaRPr>
          </a:p>
          <a:p>
            <a:pPr algn="ctr"/>
            <a:r>
              <a:rPr lang="en-US" sz="1800" dirty="0">
                <a:ea typeface="+mn-lt"/>
                <a:cs typeface="+mn-lt"/>
              </a:rPr>
              <a:t>A </a:t>
            </a:r>
            <a:r>
              <a:rPr lang="en-US" sz="1800" dirty="0" err="1">
                <a:ea typeface="+mn-lt"/>
                <a:cs typeface="+mn-lt"/>
              </a:rPr>
              <a:t>tanárok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ugyan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úgy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az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osztálytermekben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fogják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leadni</a:t>
            </a:r>
            <a:r>
              <a:rPr lang="en-US" sz="1800" dirty="0">
                <a:ea typeface="+mn-lt"/>
                <a:cs typeface="+mn-lt"/>
              </a:rPr>
              <a:t> a </a:t>
            </a:r>
            <a:r>
              <a:rPr lang="en-US" sz="1800" dirty="0" err="1">
                <a:ea typeface="+mn-lt"/>
                <a:cs typeface="+mn-lt"/>
              </a:rPr>
              <a:t>leckét</a:t>
            </a:r>
            <a:r>
              <a:rPr lang="en-US" sz="1800" dirty="0">
                <a:ea typeface="+mn-lt"/>
                <a:cs typeface="+mn-lt"/>
              </a:rPr>
              <a:t> . </a:t>
            </a:r>
            <a:r>
              <a:rPr lang="en-US" sz="1800" dirty="0" err="1">
                <a:ea typeface="+mn-lt"/>
                <a:cs typeface="+mn-lt"/>
              </a:rPr>
              <a:t>Viszont</a:t>
            </a:r>
            <a:r>
              <a:rPr lang="en-US" sz="1800" dirty="0">
                <a:ea typeface="+mn-lt"/>
                <a:cs typeface="+mn-lt"/>
              </a:rPr>
              <a:t> a </a:t>
            </a:r>
            <a:r>
              <a:rPr lang="en-US" sz="1800" dirty="0" err="1">
                <a:ea typeface="+mn-lt"/>
                <a:cs typeface="+mn-lt"/>
              </a:rPr>
              <a:t>házi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feladatokat</a:t>
            </a:r>
            <a:r>
              <a:rPr lang="en-US" sz="1800" dirty="0">
                <a:ea typeface="+mn-lt"/>
                <a:cs typeface="+mn-lt"/>
              </a:rPr>
              <a:t> online </a:t>
            </a:r>
            <a:r>
              <a:rPr lang="en-US" sz="1800" dirty="0" err="1">
                <a:ea typeface="+mn-lt"/>
                <a:cs typeface="+mn-lt"/>
              </a:rPr>
              <a:t>kérik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Mivel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tabletek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vannak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füzetek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helyett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ezért</a:t>
            </a:r>
            <a:r>
              <a:rPr lang="en-US" sz="1800" dirty="0">
                <a:ea typeface="+mn-lt"/>
                <a:cs typeface="+mn-lt"/>
              </a:rPr>
              <a:t> a </a:t>
            </a:r>
            <a:r>
              <a:rPr lang="en-US" sz="1800" dirty="0" err="1">
                <a:ea typeface="+mn-lt"/>
                <a:cs typeface="+mn-lt"/>
              </a:rPr>
              <a:t>tankönyvet</a:t>
            </a:r>
            <a:r>
              <a:rPr lang="en-US" sz="1800" dirty="0">
                <a:ea typeface="+mn-lt"/>
                <a:cs typeface="+mn-lt"/>
              </a:rPr>
              <a:t> is online </a:t>
            </a:r>
            <a:r>
              <a:rPr lang="en-US" sz="1800" dirty="0" err="1">
                <a:ea typeface="+mn-lt"/>
                <a:cs typeface="+mn-lt"/>
              </a:rPr>
              <a:t>formátumban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kapják</a:t>
            </a:r>
            <a:r>
              <a:rPr lang="en-US" sz="1800" dirty="0">
                <a:ea typeface="+mn-lt"/>
                <a:cs typeface="+mn-lt"/>
              </a:rPr>
              <a:t> meg a </a:t>
            </a:r>
            <a:r>
              <a:rPr lang="en-US" sz="1800" dirty="0" err="1">
                <a:ea typeface="+mn-lt"/>
                <a:cs typeface="+mn-lt"/>
              </a:rPr>
              <a:t>gyerekek</a:t>
            </a:r>
            <a:r>
              <a:rPr lang="en-US" sz="1800" dirty="0">
                <a:ea typeface="+mn-lt"/>
                <a:cs typeface="+mn-lt"/>
              </a:rPr>
              <a:t>, a </a:t>
            </a:r>
            <a:r>
              <a:rPr lang="en-US" sz="1800" dirty="0" err="1">
                <a:ea typeface="+mn-lt"/>
                <a:cs typeface="+mn-lt"/>
              </a:rPr>
              <a:t>tanárok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ezekből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adják</a:t>
            </a:r>
            <a:r>
              <a:rPr lang="en-US" sz="1800" dirty="0">
                <a:ea typeface="+mn-lt"/>
                <a:cs typeface="+mn-lt"/>
              </a:rPr>
              <a:t> le a </a:t>
            </a:r>
            <a:r>
              <a:rPr lang="en-US" sz="1800" dirty="0" err="1">
                <a:ea typeface="+mn-lt"/>
                <a:cs typeface="+mn-lt"/>
              </a:rPr>
              <a:t>leckéket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házi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feladatot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>
              <a:cs typeface="Calibri"/>
            </a:endParaRPr>
          </a:p>
          <a:p>
            <a:pPr algn="ctr"/>
            <a:r>
              <a:rPr lang="en-US" sz="1800" dirty="0">
                <a:ea typeface="+mn-lt"/>
                <a:cs typeface="+mn-lt"/>
              </a:rPr>
              <a:t>Nemcsak a könyvek hanem a térképek és atlaszok is digitális formátumba kerültek .Így például a földrajz órákon az okostábla segítségével láthatják az atlaszt vagy térképet. Az okos ezközökön lévő alkalmazással tudnak a gyerekek hozzáférni a tankönyvekhez , munkafüzetekhez stb. Ítt  tehetnek </a:t>
            </a:r>
            <a:r>
              <a:rPr lang="en-US" sz="1800" dirty="0" err="1">
                <a:ea typeface="+mn-lt"/>
                <a:cs typeface="+mn-lt"/>
              </a:rPr>
              <a:t>fel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kérdéseket</a:t>
            </a:r>
            <a:r>
              <a:rPr lang="en-US" sz="1800" dirty="0">
                <a:ea typeface="+mn-lt"/>
                <a:cs typeface="+mn-lt"/>
              </a:rPr>
              <a:t> az órák után ha például </a:t>
            </a:r>
            <a:r>
              <a:rPr lang="en-US" sz="1800" dirty="0" err="1">
                <a:ea typeface="+mn-lt"/>
                <a:cs typeface="+mn-lt"/>
              </a:rPr>
              <a:t>nem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értik</a:t>
            </a:r>
            <a:r>
              <a:rPr lang="en-US" sz="1800" dirty="0">
                <a:ea typeface="+mn-lt"/>
                <a:cs typeface="+mn-lt"/>
              </a:rPr>
              <a:t> a leckét.</a:t>
            </a: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 panose="020F0502020204030204"/>
            </a:endParaRPr>
          </a:p>
          <a:p>
            <a:endParaRPr lang="en-US" sz="1700" dirty="0">
              <a:cs typeface="Calibri"/>
            </a:endParaRPr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xmlns="" id="{CADA11CE-37AB-455B-9883-75106B463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3134" y="6008990"/>
            <a:ext cx="736136" cy="7361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3612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73000">
        <p15:prstTrans prst="fallOver"/>
      </p:transition>
    </mc:Choice>
    <mc:Fallback>
      <p:transition spd="slow" advTm="7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9650603-14CC-458C-9268-D9363984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807"/>
          </a:xfrm>
        </p:spPr>
        <p:txBody>
          <a:bodyPr>
            <a:normAutofit fontScale="90000"/>
          </a:bodyPr>
          <a:lstStyle/>
          <a:p>
            <a:r>
              <a:rPr lang="hu-HU" dirty="0">
                <a:cs typeface="Calibri Light"/>
              </a:rPr>
              <a:t>Hogyan nézhetnek ki az órarendek?</a:t>
            </a:r>
            <a:br>
              <a:rPr lang="hu-HU" dirty="0">
                <a:cs typeface="Calibri Light"/>
              </a:rPr>
            </a:br>
            <a:r>
              <a:rPr lang="hu-HU" sz="1600" dirty="0">
                <a:cs typeface="Calibri Light"/>
              </a:rPr>
              <a:t>A </a:t>
            </a:r>
            <a:r>
              <a:rPr lang="hu-HU" sz="1600" dirty="0">
                <a:solidFill>
                  <a:srgbClr val="00B050"/>
                </a:solidFill>
                <a:cs typeface="Calibri Light"/>
              </a:rPr>
              <a:t>zöldel</a:t>
            </a:r>
            <a:r>
              <a:rPr lang="hu-HU" sz="1600" dirty="0">
                <a:cs typeface="Calibri Light"/>
              </a:rPr>
              <a:t> jelölt tantárgyak opcionálisak.</a:t>
            </a:r>
            <a:endParaRPr lang="hu-HU" dirty="0"/>
          </a:p>
        </p:txBody>
      </p:sp>
      <p:graphicFrame>
        <p:nvGraphicFramePr>
          <p:cNvPr id="5" name="Táblázat 5">
            <a:extLst>
              <a:ext uri="{FF2B5EF4-FFF2-40B4-BE49-F238E27FC236}">
                <a16:creationId xmlns:a16="http://schemas.microsoft.com/office/drawing/2014/main" xmlns="" id="{79A5F62A-B7A2-4A0D-83EF-36445A3C0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009286"/>
              </p:ext>
            </p:extLst>
          </p:nvPr>
        </p:nvGraphicFramePr>
        <p:xfrm>
          <a:off x="3143250" y="4191000"/>
          <a:ext cx="6272586" cy="233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964">
                  <a:extLst>
                    <a:ext uri="{9D8B030D-6E8A-4147-A177-3AD203B41FA5}">
                      <a16:colId xmlns:a16="http://schemas.microsoft.com/office/drawing/2014/main" xmlns="" val="4043297244"/>
                    </a:ext>
                  </a:extLst>
                </a:gridCol>
                <a:gridCol w="1218311">
                  <a:extLst>
                    <a:ext uri="{9D8B030D-6E8A-4147-A177-3AD203B41FA5}">
                      <a16:colId xmlns:a16="http://schemas.microsoft.com/office/drawing/2014/main" xmlns="" val="3900429096"/>
                    </a:ext>
                  </a:extLst>
                </a:gridCol>
                <a:gridCol w="1076569">
                  <a:extLst>
                    <a:ext uri="{9D8B030D-6E8A-4147-A177-3AD203B41FA5}">
                      <a16:colId xmlns:a16="http://schemas.microsoft.com/office/drawing/2014/main" xmlns="" val="345108782"/>
                    </a:ext>
                  </a:extLst>
                </a:gridCol>
                <a:gridCol w="1170104">
                  <a:extLst>
                    <a:ext uri="{9D8B030D-6E8A-4147-A177-3AD203B41FA5}">
                      <a16:colId xmlns:a16="http://schemas.microsoft.com/office/drawing/2014/main" xmlns="" val="1008911309"/>
                    </a:ext>
                  </a:extLst>
                </a:gridCol>
                <a:gridCol w="882023">
                  <a:extLst>
                    <a:ext uri="{9D8B030D-6E8A-4147-A177-3AD203B41FA5}">
                      <a16:colId xmlns:a16="http://schemas.microsoft.com/office/drawing/2014/main" xmlns="" val="1687801956"/>
                    </a:ext>
                  </a:extLst>
                </a:gridCol>
                <a:gridCol w="1241615">
                  <a:extLst>
                    <a:ext uri="{9D8B030D-6E8A-4147-A177-3AD203B41FA5}">
                      <a16:colId xmlns:a16="http://schemas.microsoft.com/office/drawing/2014/main" xmlns="" val="2021538715"/>
                    </a:ext>
                  </a:extLst>
                </a:gridCol>
              </a:tblGrid>
              <a:tr h="2955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12 A. oszt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hétfő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kedd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szerda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csüt.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péntek</a:t>
                      </a:r>
                    </a:p>
                  </a:txBody>
                  <a:tcPr marL="56122" marR="56122" marT="28062" marB="28062"/>
                </a:tc>
                <a:extLst>
                  <a:ext uri="{0D108BD9-81ED-4DB2-BD59-A6C34878D82A}">
                    <a16:rowId xmlns:a16="http://schemas.microsoft.com/office/drawing/2014/main" xmlns="" val="3278621683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r>
                        <a:rPr lang="hu-HU" sz="1100" dirty="0"/>
                        <a:t>9-10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informatika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torna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fizika 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informatika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gyakorlat</a:t>
                      </a:r>
                    </a:p>
                  </a:txBody>
                  <a:tcPr marL="56122" marR="56122" marT="28062" marB="28062"/>
                </a:tc>
                <a:extLst>
                  <a:ext uri="{0D108BD9-81ED-4DB2-BD59-A6C34878D82A}">
                    <a16:rowId xmlns:a16="http://schemas.microsoft.com/office/drawing/2014/main" xmlns="" val="3985828023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r>
                        <a:rPr lang="hu-HU" sz="1100" dirty="0"/>
                        <a:t>10-11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angol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magyar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kémia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magyar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gyakorlat</a:t>
                      </a:r>
                    </a:p>
                  </a:txBody>
                  <a:tcPr marL="56122" marR="56122" marT="28062" marB="28062"/>
                </a:tc>
                <a:extLst>
                  <a:ext uri="{0D108BD9-81ED-4DB2-BD59-A6C34878D82A}">
                    <a16:rowId xmlns:a16="http://schemas.microsoft.com/office/drawing/2014/main" xmlns="" val="2794642427"/>
                  </a:ext>
                </a:extLst>
              </a:tr>
              <a:tr h="530168">
                <a:tc>
                  <a:txBody>
                    <a:bodyPr/>
                    <a:lstStyle/>
                    <a:p>
                      <a:r>
                        <a:rPr lang="hu-HU" sz="1100" dirty="0"/>
                        <a:t>11-12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matek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román 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matek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b="0" i="0" u="none" strike="noStrike" noProof="0" dirty="0">
                          <a:latin typeface="Calibri"/>
                        </a:rPr>
                        <a:t>pénzügyi </a:t>
                      </a:r>
                      <a:endParaRPr lang="hu-HU" dirty="0"/>
                    </a:p>
                    <a:p>
                      <a:pPr lvl="0">
                        <a:buNone/>
                      </a:pPr>
                      <a:r>
                        <a:rPr lang="hu-HU" sz="1100" b="0" i="0" u="none" strike="noStrike" noProof="0" dirty="0">
                          <a:latin typeface="Calibri"/>
                        </a:rPr>
                        <a:t>oktatás</a:t>
                      </a:r>
                      <a:endParaRPr lang="hu-HU" dirty="0"/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gyakorlat</a:t>
                      </a:r>
                    </a:p>
                  </a:txBody>
                  <a:tcPr marL="56122" marR="56122" marT="28062" marB="28062"/>
                </a:tc>
                <a:extLst>
                  <a:ext uri="{0D108BD9-81ED-4DB2-BD59-A6C34878D82A}">
                    <a16:rowId xmlns:a16="http://schemas.microsoft.com/office/drawing/2014/main" xmlns="" val="984173315"/>
                  </a:ext>
                </a:extLst>
              </a:tr>
              <a:tr h="269429">
                <a:tc>
                  <a:txBody>
                    <a:bodyPr/>
                    <a:lstStyle/>
                    <a:p>
                      <a:r>
                        <a:rPr lang="hu-HU" sz="1100" dirty="0"/>
                        <a:t>12-13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biológia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földrajz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matek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angol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gyakorlat</a:t>
                      </a:r>
                    </a:p>
                  </a:txBody>
                  <a:tcPr marL="56122" marR="56122" marT="28062" marB="28062"/>
                </a:tc>
                <a:extLst>
                  <a:ext uri="{0D108BD9-81ED-4DB2-BD59-A6C34878D82A}">
                    <a16:rowId xmlns:a16="http://schemas.microsoft.com/office/drawing/2014/main" xmlns="" val="4256851040"/>
                  </a:ext>
                </a:extLst>
              </a:tr>
              <a:tr h="330268">
                <a:tc>
                  <a:txBody>
                    <a:bodyPr/>
                    <a:lstStyle/>
                    <a:p>
                      <a:r>
                        <a:rPr lang="hu-HU" sz="1100" dirty="0"/>
                        <a:t>13-14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ökológia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történelem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torna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fizika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b="0" i="0" u="none" strike="noStrike" noProof="0" dirty="0">
                          <a:solidFill>
                            <a:srgbClr val="00B050"/>
                          </a:solidFill>
                          <a:latin typeface="Calibri"/>
                        </a:rPr>
                        <a:t>gyakorlat</a:t>
                      </a:r>
                    </a:p>
                  </a:txBody>
                  <a:tcPr marL="56122" marR="56122" marT="28062" marB="28062"/>
                </a:tc>
                <a:extLst>
                  <a:ext uri="{0D108BD9-81ED-4DB2-BD59-A6C34878D82A}">
                    <a16:rowId xmlns:a16="http://schemas.microsoft.com/office/drawing/2014/main" xmlns="" val="2264739294"/>
                  </a:ext>
                </a:extLst>
              </a:tr>
              <a:tr h="269429">
                <a:tc>
                  <a:txBody>
                    <a:bodyPr/>
                    <a:lstStyle/>
                    <a:p>
                      <a:r>
                        <a:rPr lang="hu-HU" sz="1100" dirty="0"/>
                        <a:t>14-15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Francia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művészetek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Német</a:t>
                      </a: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6122" marR="56122" marT="28062" marB="2806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gyakorlat</a:t>
                      </a:r>
                    </a:p>
                  </a:txBody>
                  <a:tcPr marL="56122" marR="56122" marT="28062" marB="28062"/>
                </a:tc>
                <a:extLst>
                  <a:ext uri="{0D108BD9-81ED-4DB2-BD59-A6C34878D82A}">
                    <a16:rowId xmlns:a16="http://schemas.microsoft.com/office/drawing/2014/main" xmlns="" val="3392217915"/>
                  </a:ext>
                </a:extLst>
              </a:tr>
            </a:tbl>
          </a:graphicData>
        </a:graphic>
      </p:graphicFrame>
      <p:graphicFrame>
        <p:nvGraphicFramePr>
          <p:cNvPr id="9" name="Táblázat 9">
            <a:extLst>
              <a:ext uri="{FF2B5EF4-FFF2-40B4-BE49-F238E27FC236}">
                <a16:creationId xmlns:a16="http://schemas.microsoft.com/office/drawing/2014/main" xmlns="" id="{1565ED2E-CA01-4389-9611-F16342952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417733"/>
              </p:ext>
            </p:extLst>
          </p:nvPr>
        </p:nvGraphicFramePr>
        <p:xfrm>
          <a:off x="856785" y="1386124"/>
          <a:ext cx="10515600" cy="2768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408764918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52031059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126859744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428103752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68584039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189902668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8758394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76523228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87676690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595993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06315718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1138350882"/>
                    </a:ext>
                  </a:extLst>
                </a:gridCol>
              </a:tblGrid>
              <a:tr h="334827">
                <a:tc>
                  <a:txBody>
                    <a:bodyPr/>
                    <a:lstStyle/>
                    <a:p>
                      <a:r>
                        <a:rPr lang="hu-HU" sz="1100" dirty="0"/>
                        <a:t>4.oszt.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hétfő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kedd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szerda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csüt.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péntek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8. oszt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hétfő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kedd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szerda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csüt.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péntek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185244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magyar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informatika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torna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matek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matek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9-10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informatika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földrajz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Informatika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torna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biológia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0555055"/>
                  </a:ext>
                </a:extLst>
              </a:tr>
              <a:tr h="3266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angol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magyar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román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torna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vallás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10-11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magyar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történelem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torna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angol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történelem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2450546"/>
                  </a:ext>
                </a:extLst>
              </a:tr>
              <a:tr h="4001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torna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román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angol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történelem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magyar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11-12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torna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biológia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angol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magyar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b="0" i="0" u="none" strike="noStrike" noProof="0" dirty="0">
                          <a:latin typeface="Calibri"/>
                        </a:rPr>
                        <a:t>pénzügyi oktatás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4180267"/>
                  </a:ext>
                </a:extLst>
              </a:tr>
              <a:tr h="3266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ökológia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matek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matek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magyar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művészetek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12-13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matek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vallás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fizika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kémia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torna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280270"/>
                  </a:ext>
                </a:extLst>
              </a:tr>
              <a:tr h="3266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román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13-14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román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matek </a:t>
                      </a:r>
                      <a:endParaRPr lang="hu-H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ökológia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matek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magyar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747590"/>
                  </a:ext>
                </a:extLst>
              </a:tr>
              <a:tr h="3266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14-15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/>
                        <a:t>angol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fizika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kémia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100" dirty="0">
                          <a:solidFill>
                            <a:srgbClr val="00B050"/>
                          </a:solidFill>
                        </a:rPr>
                        <a:t>művészetek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9142226"/>
                  </a:ext>
                </a:extLst>
              </a:tr>
              <a:tr h="351159"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6442322"/>
                  </a:ext>
                </a:extLst>
              </a:tr>
            </a:tbl>
          </a:graphicData>
        </a:graphic>
      </p:graphicFrame>
      <p:pic>
        <p:nvPicPr>
          <p:cNvPr id="3" name="Kép 4" descr="A képen fénykép, háttér, elülső, kék látható&#10;&#10;Automatikusan generált leírás">
            <a:extLst>
              <a:ext uri="{FF2B5EF4-FFF2-40B4-BE49-F238E27FC236}">
                <a16:creationId xmlns:a16="http://schemas.microsoft.com/office/drawing/2014/main" xmlns="" id="{104E2F4E-E2E0-4126-B2C1-976DB2BA0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3134" y="6008990"/>
            <a:ext cx="736136" cy="7361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4235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5000">
        <p15:prstTrans prst="pageCurlDouble"/>
      </p:transition>
    </mc:Choice>
    <mc:Fallback>
      <p:transition spd="slow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4" descr="A képen személy, computer, beltéri, számítógép látható&#10;&#10;Automatikusan generált leírás">
            <a:extLst>
              <a:ext uri="{FF2B5EF4-FFF2-40B4-BE49-F238E27FC236}">
                <a16:creationId xmlns:a16="http://schemas.microsoft.com/office/drawing/2014/main" xmlns="" id="{C5A87302-93F4-4708-A02F-0037ED5A73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C8DF7A5-08F3-4802-85F8-125BC60C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u-HU" sz="2800" dirty="0">
                <a:cs typeface="Calibri Light"/>
              </a:rPr>
              <a:t>Hogyan adják majd le a tananyagot?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CE66F03-3015-4961-8B3D-95BBE09BB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1700" dirty="0">
                <a:cs typeface="Calibri"/>
              </a:rPr>
              <a:t>Szinte minden digitális lesz. A diákok tablettek/laptopok segítségével fognak dolgozni, írni és néha házikat kapni/oldani. Természetesen ez nem fogja azt jelenteni hogy nem fognak megtanúlni kézzel írni.</a:t>
            </a:r>
          </a:p>
          <a:p>
            <a:r>
              <a:rPr lang="hu-HU" sz="1700" dirty="0">
                <a:cs typeface="Calibri"/>
              </a:rPr>
              <a:t>Az osztálytermek nagyrészébe okostábla lesz beépítve.</a:t>
            </a:r>
          </a:p>
          <a:p>
            <a:endParaRPr lang="hu-HU" sz="1700" dirty="0">
              <a:cs typeface="Calibri"/>
            </a:endParaRPr>
          </a:p>
        </p:txBody>
      </p:sp>
      <p:pic>
        <p:nvPicPr>
          <p:cNvPr id="5" name="Kép 4" descr="A képen fénykép, háttér, elülső, kék látható&#10;&#10;Automatikusan generált leírás">
            <a:extLst>
              <a:ext uri="{FF2B5EF4-FFF2-40B4-BE49-F238E27FC236}">
                <a16:creationId xmlns:a16="http://schemas.microsoft.com/office/drawing/2014/main" xmlns="" id="{08647E59-5B0D-4685-A562-8C57AE6DDE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3134" y="6008990"/>
            <a:ext cx="736136" cy="7361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6307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5000">
        <p15:prstTrans prst="airplane"/>
      </p:transition>
    </mc:Choice>
    <mc:Fallback>
      <p:transition spd="slow" advClick="0" advTm="2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6">
            <a:extLst>
              <a:ext uri="{FF2B5EF4-FFF2-40B4-BE49-F238E27FC236}">
                <a16:creationId xmlns:a16="http://schemas.microsoft.com/office/drawing/2014/main" xmlns="" id="{44EF8B14-A43F-42CB-B4B3-644066A98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4" name="Kép 4" descr="A képen épület, kültéri, út, utca látható&#10;&#10;Automatikusan generált leírás">
            <a:extLst>
              <a:ext uri="{FF2B5EF4-FFF2-40B4-BE49-F238E27FC236}">
                <a16:creationId xmlns:a16="http://schemas.microsoft.com/office/drawing/2014/main" xmlns="" id="{19A5077D-B6D6-4C35-B926-2B4FBA2662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5" name="Freeform: Shape 17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C4B04B4-091C-462C-B350-3AA758D8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hu-HU" dirty="0">
                <a:cs typeface="Calibri Light"/>
              </a:rPr>
              <a:t>Az iskola kinézete/felépítése 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BAF00CE-6806-4B8C-83A0-7B7631D5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/>
            <a:r>
              <a:rPr lang="hu-HU" sz="1600" dirty="0">
                <a:cs typeface="Calibri"/>
              </a:rPr>
              <a:t>A diákszám megnövekedése okából az iskolát egy új emelettel/épülettel bővítik majd.</a:t>
            </a:r>
          </a:p>
          <a:p>
            <a:pPr marL="342900" indent="-342900"/>
            <a:r>
              <a:rPr lang="hu-HU" sz="1600" dirty="0">
                <a:cs typeface="Calibri"/>
              </a:rPr>
              <a:t>Az iskola több labort (a fentebbi képen az I, II, III) és osztálytermet épít. Lesz 3-4 szabad osztályterem, amelyek vésztartalékként fognak szolgálni ha az egyik osztályterem használhatatlaná válna egy időre.</a:t>
            </a:r>
          </a:p>
          <a:p>
            <a:pPr marL="342900" indent="-342900"/>
            <a:r>
              <a:rPr lang="hu-HU" sz="1600" dirty="0">
                <a:cs typeface="Calibri"/>
              </a:rPr>
              <a:t>A diákok száma </a:t>
            </a:r>
            <a:r>
              <a:rPr lang="hu-HU" sz="1600" dirty="0" err="1">
                <a:cs typeface="Calibri"/>
              </a:rPr>
              <a:t>körűbelül</a:t>
            </a:r>
            <a:r>
              <a:rPr lang="hu-HU" sz="1600" dirty="0">
                <a:cs typeface="Calibri"/>
              </a:rPr>
              <a:t> 1500 lesz, a tanároké pedig </a:t>
            </a:r>
            <a:r>
              <a:rPr lang="hu-HU" sz="1600" dirty="0" err="1">
                <a:cs typeface="Calibri"/>
              </a:rPr>
              <a:t>körűbelül</a:t>
            </a:r>
            <a:r>
              <a:rPr lang="hu-HU" sz="1600" dirty="0">
                <a:cs typeface="Calibri"/>
              </a:rPr>
              <a:t> 150.</a:t>
            </a:r>
          </a:p>
          <a:p>
            <a:pPr marL="342900" indent="-342900"/>
            <a:r>
              <a:rPr lang="hu-HU" sz="1600" dirty="0">
                <a:cs typeface="Calibri"/>
              </a:rPr>
              <a:t>Mivel az iskola nagy mennyiségű áramot fog használni ezért az iskolára napelemeket szerelünk. Ezeknek a nyáron termelt energiájukat egy hatalmas elemekben tároljuk el télre.</a:t>
            </a:r>
          </a:p>
          <a:p>
            <a:pPr marL="342900" indent="-342900"/>
            <a:r>
              <a:rPr lang="hu-HU" sz="1600" dirty="0">
                <a:cs typeface="Calibri"/>
              </a:rPr>
              <a:t>A cementet felszedjük az iskola udvarról.</a:t>
            </a:r>
          </a:p>
        </p:txBody>
      </p:sp>
      <p:pic>
        <p:nvPicPr>
          <p:cNvPr id="5" name="Kép 4" descr="A képen fénykép, háttér, nagyon nagy, kék látható&#10;&#10;Automatikusan generált leírás">
            <a:extLst>
              <a:ext uri="{FF2B5EF4-FFF2-40B4-BE49-F238E27FC236}">
                <a16:creationId xmlns:a16="http://schemas.microsoft.com/office/drawing/2014/main" xmlns="" id="{43A104C2-A094-406E-A480-56424A6161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3134" y="6008990"/>
            <a:ext cx="736136" cy="7361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7232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75000">
        <p15:prstTrans prst="curtains"/>
      </p:transition>
    </mc:Choice>
    <mc:Fallback>
      <p:transition spd="slow" advTm="7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5" descr="A képen beltéri, szekrény, ablak, konyha látható&#10;&#10;Automatikusan generált leírás">
            <a:extLst>
              <a:ext uri="{FF2B5EF4-FFF2-40B4-BE49-F238E27FC236}">
                <a16:creationId xmlns:a16="http://schemas.microsoft.com/office/drawing/2014/main" xmlns="" id="{2B8FC53F-8CC0-491C-8B8A-031B227B5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Kép 4" descr="A képen személy, monitor, beltéri, televízió látható&#10;&#10;Automatikusan generált leírás">
            <a:extLst>
              <a:ext uri="{FF2B5EF4-FFF2-40B4-BE49-F238E27FC236}">
                <a16:creationId xmlns:a16="http://schemas.microsoft.com/office/drawing/2014/main" xmlns="" id="{D676B732-ECD3-4FFF-9846-0BD4CE359D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8" name="Freeform: Shape 11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4B018797-572D-4264-A1AC-C5BB4212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hu-HU" sz="3400" dirty="0">
                <a:cs typeface="Calibri Light"/>
              </a:rPr>
              <a:t>Beltéri változások és finanszírozás.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0A455B5-5CA8-4ABA-AFFF-1C7AAF38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2000" dirty="0">
                <a:cs typeface="Calibri"/>
              </a:rPr>
              <a:t>Kártyás ajtók: diákok és tanárok különböző kártyákat kapnak amelyek csak bizonyos ajtókat nyitnak. </a:t>
            </a:r>
          </a:p>
          <a:p>
            <a:r>
              <a:rPr lang="hu-HU" sz="2000" dirty="0">
                <a:cs typeface="Calibri"/>
              </a:rPr>
              <a:t>A tablettek a padokba lesznek beépítve.</a:t>
            </a:r>
          </a:p>
          <a:p>
            <a:r>
              <a:rPr lang="hu-HU" sz="2000" dirty="0">
                <a:cs typeface="Calibri"/>
              </a:rPr>
              <a:t>A tanítás ingyenes és az iskolát gazdag vállalkozások támogatják mivel nem tud boldogulni csak az állami támogatásból</a:t>
            </a:r>
          </a:p>
          <a:p>
            <a:r>
              <a:rPr lang="hu-HU" sz="2000" dirty="0">
                <a:cs typeface="Calibri"/>
              </a:rPr>
              <a:t>Csak a 10-re zárók kapják meg a teljes ösztöndíjat, utána minden tizedes után százalékosan csökken egészen 8,50-ig.</a:t>
            </a:r>
          </a:p>
        </p:txBody>
      </p:sp>
      <p:pic>
        <p:nvPicPr>
          <p:cNvPr id="6" name="Kép 4" descr="A képen fénykép, háttér, nagyon nagy, kék látható&#10;&#10;Automatikusan generált leírás">
            <a:extLst>
              <a:ext uri="{FF2B5EF4-FFF2-40B4-BE49-F238E27FC236}">
                <a16:creationId xmlns:a16="http://schemas.microsoft.com/office/drawing/2014/main" xmlns="" id="{40759FFD-59CD-4973-B798-9767095B80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3134" y="6008990"/>
            <a:ext cx="736136" cy="73613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1702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F8A73-EEE4-4C48-9607-018E86F0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Kösszönjük a figyelmet.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7A155-AF8B-404E-88E7-EBE837847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1600" dirty="0"/>
              <a:t>Akármi történjen, ez az iskola mindig is az egyik legjobb iskola marad</a:t>
            </a:r>
          </a:p>
          <a:p>
            <a:pPr marL="0" indent="0" algn="ctr">
              <a:buNone/>
            </a:pPr>
            <a:r>
              <a:rPr lang="hu-HU" sz="1600" dirty="0"/>
              <a:t>Készítette:</a:t>
            </a:r>
          </a:p>
          <a:p>
            <a:pPr marL="0" indent="0" algn="ctr">
              <a:buNone/>
            </a:pPr>
            <a:r>
              <a:rPr lang="hu-HU" sz="1600" dirty="0"/>
              <a:t>Biró Boti</a:t>
            </a:r>
          </a:p>
          <a:p>
            <a:pPr marL="0" indent="0" algn="ctr">
              <a:buNone/>
            </a:pPr>
            <a:r>
              <a:rPr lang="hu-HU" sz="1600" dirty="0"/>
              <a:t>Biró Matyi</a:t>
            </a:r>
          </a:p>
          <a:p>
            <a:pPr marL="0" indent="0" algn="ctr">
              <a:buNone/>
            </a:pPr>
            <a:r>
              <a:rPr lang="hu-HU" sz="1600" dirty="0"/>
              <a:t>Veres Zsombor </a:t>
            </a:r>
          </a:p>
          <a:p>
            <a:pPr marL="0" indent="0" algn="ctr">
              <a:buNone/>
            </a:pPr>
            <a:r>
              <a:rPr lang="hu-HU" sz="1600" dirty="0"/>
              <a:t>Nyári Tamás</a:t>
            </a:r>
          </a:p>
          <a:p>
            <a:pPr marL="0" indent="0" algn="ctr">
              <a:buNone/>
            </a:pPr>
            <a:r>
              <a:rPr lang="hu-HU" sz="1600" dirty="0"/>
              <a:t>Halai Erik</a:t>
            </a:r>
          </a:p>
          <a:p>
            <a:pPr marL="0" indent="0" algn="ctr">
              <a:buNone/>
            </a:pPr>
            <a:endParaRPr lang="hu-HU" sz="1600" dirty="0"/>
          </a:p>
          <a:p>
            <a:pPr marL="0" indent="0" algn="ctr">
              <a:buNone/>
            </a:pPr>
            <a:endParaRPr lang="hu-HU" sz="1600" dirty="0"/>
          </a:p>
          <a:p>
            <a:pPr marL="0" indent="0" algn="ctr">
              <a:buNone/>
            </a:pPr>
            <a:r>
              <a:rPr lang="hu-HU" sz="4800" dirty="0"/>
              <a:t>Vége</a:t>
            </a:r>
          </a:p>
        </p:txBody>
      </p:sp>
    </p:spTree>
    <p:extLst>
      <p:ext uri="{BB962C8B-B14F-4D97-AF65-F5344CB8AC3E}">
        <p14:creationId xmlns:p14="http://schemas.microsoft.com/office/powerpoint/2010/main" val="1262355841"/>
      </p:ext>
    </p:extLst>
  </p:cSld>
  <p:clrMapOvr>
    <a:masterClrMapping/>
  </p:clrMapOvr>
  <p:transition spd="slow" advTm="10000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74</TotalTime>
  <Words>269</Words>
  <Application>Microsoft Office PowerPoint</Application>
  <PresentationFormat>Particularizare</PresentationFormat>
  <Paragraphs>156</Paragraphs>
  <Slides>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8" baseType="lpstr">
      <vt:lpstr>Office Theme</vt:lpstr>
      <vt:lpstr>A jövő iskolája </vt:lpstr>
      <vt:lpstr>Mi   Mi változik a tanórák és tananyag szempontjából?</vt:lpstr>
      <vt:lpstr>Hogyan nézhetnek ki az órarendek? A zöldel jelölt tantárgyak opcionálisak.</vt:lpstr>
      <vt:lpstr>Hogyan adják majd le a tananyagot?</vt:lpstr>
      <vt:lpstr>Az iskola kinézete/felépítése </vt:lpstr>
      <vt:lpstr>Beltéri változások és finanszírozás.</vt:lpstr>
      <vt:lpstr>Kösszönjük a figyelmet.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>Itthon</cp:lastModifiedBy>
  <cp:revision>378</cp:revision>
  <dcterms:created xsi:type="dcterms:W3CDTF">2020-12-03T12:39:39Z</dcterms:created>
  <dcterms:modified xsi:type="dcterms:W3CDTF">2020-12-14T18:08:08Z</dcterms:modified>
</cp:coreProperties>
</file>